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89"/>
  </p:notesMasterIdLst>
  <p:handoutMasterIdLst>
    <p:handoutMasterId r:id="rId190"/>
  </p:handoutMasterIdLst>
  <p:sldIdLst>
    <p:sldId id="256" r:id="rId7"/>
    <p:sldId id="257" r:id="rId8"/>
    <p:sldId id="364" r:id="rId9"/>
    <p:sldId id="358" r:id="rId10"/>
    <p:sldId id="365" r:id="rId11"/>
    <p:sldId id="342" r:id="rId12"/>
    <p:sldId id="366" r:id="rId13"/>
    <p:sldId id="549" r:id="rId14"/>
    <p:sldId id="550" r:id="rId15"/>
    <p:sldId id="551" r:id="rId16"/>
    <p:sldId id="367" r:id="rId17"/>
    <p:sldId id="272" r:id="rId18"/>
    <p:sldId id="378" r:id="rId19"/>
    <p:sldId id="371" r:id="rId20"/>
    <p:sldId id="470" r:id="rId21"/>
    <p:sldId id="471" r:id="rId22"/>
    <p:sldId id="472" r:id="rId23"/>
    <p:sldId id="477" r:id="rId24"/>
    <p:sldId id="372" r:id="rId25"/>
    <p:sldId id="380" r:id="rId26"/>
    <p:sldId id="383" r:id="rId27"/>
    <p:sldId id="381" r:id="rId28"/>
    <p:sldId id="382" r:id="rId29"/>
    <p:sldId id="385" r:id="rId30"/>
    <p:sldId id="387" r:id="rId31"/>
    <p:sldId id="386" r:id="rId32"/>
    <p:sldId id="388" r:id="rId33"/>
    <p:sldId id="389" r:id="rId34"/>
    <p:sldId id="479" r:id="rId35"/>
    <p:sldId id="480" r:id="rId36"/>
    <p:sldId id="373" r:id="rId37"/>
    <p:sldId id="392" r:id="rId38"/>
    <p:sldId id="374" r:id="rId39"/>
    <p:sldId id="390" r:id="rId40"/>
    <p:sldId id="393" r:id="rId41"/>
    <p:sldId id="391" r:id="rId42"/>
    <p:sldId id="394" r:id="rId43"/>
    <p:sldId id="375" r:id="rId44"/>
    <p:sldId id="376" r:id="rId45"/>
    <p:sldId id="368" r:id="rId46"/>
    <p:sldId id="404" r:id="rId47"/>
    <p:sldId id="399" r:id="rId48"/>
    <p:sldId id="473" r:id="rId49"/>
    <p:sldId id="474" r:id="rId50"/>
    <p:sldId id="475" r:id="rId51"/>
    <p:sldId id="478" r:id="rId52"/>
    <p:sldId id="400" r:id="rId53"/>
    <p:sldId id="411" r:id="rId54"/>
    <p:sldId id="481" r:id="rId55"/>
    <p:sldId id="482" r:id="rId56"/>
    <p:sldId id="483" r:id="rId57"/>
    <p:sldId id="468" r:id="rId58"/>
    <p:sldId id="485" r:id="rId59"/>
    <p:sldId id="486" r:id="rId60"/>
    <p:sldId id="487" r:id="rId61"/>
    <p:sldId id="488" r:id="rId62"/>
    <p:sldId id="412" r:id="rId63"/>
    <p:sldId id="484" r:id="rId64"/>
    <p:sldId id="489" r:id="rId65"/>
    <p:sldId id="413" r:id="rId66"/>
    <p:sldId id="490" r:id="rId67"/>
    <p:sldId id="491" r:id="rId68"/>
    <p:sldId id="492" r:id="rId69"/>
    <p:sldId id="401" r:id="rId70"/>
    <p:sldId id="410" r:id="rId71"/>
    <p:sldId id="402" r:id="rId72"/>
    <p:sldId id="406" r:id="rId73"/>
    <p:sldId id="407" r:id="rId74"/>
    <p:sldId id="408" r:id="rId75"/>
    <p:sldId id="409" r:id="rId76"/>
    <p:sldId id="403" r:id="rId77"/>
    <p:sldId id="414" r:id="rId78"/>
    <p:sldId id="369" r:id="rId79"/>
    <p:sldId id="420" r:id="rId80"/>
    <p:sldId id="415" r:id="rId81"/>
    <p:sldId id="421" r:id="rId82"/>
    <p:sldId id="493" r:id="rId83"/>
    <p:sldId id="505" r:id="rId84"/>
    <p:sldId id="536" r:id="rId85"/>
    <p:sldId id="537" r:id="rId86"/>
    <p:sldId id="538" r:id="rId87"/>
    <p:sldId id="416" r:id="rId88"/>
    <p:sldId id="422" r:id="rId89"/>
    <p:sldId id="495" r:id="rId90"/>
    <p:sldId id="496" r:id="rId91"/>
    <p:sldId id="498" r:id="rId92"/>
    <p:sldId id="497" r:id="rId93"/>
    <p:sldId id="499" r:id="rId94"/>
    <p:sldId id="500" r:id="rId95"/>
    <p:sldId id="501" r:id="rId96"/>
    <p:sldId id="423" r:id="rId97"/>
    <p:sldId id="502" r:id="rId98"/>
    <p:sldId id="424" r:id="rId99"/>
    <p:sldId id="503" r:id="rId100"/>
    <p:sldId id="545" r:id="rId101"/>
    <p:sldId id="504" r:id="rId102"/>
    <p:sldId id="417" r:id="rId103"/>
    <p:sldId id="425" r:id="rId104"/>
    <p:sldId id="418" r:id="rId105"/>
    <p:sldId id="426" r:id="rId106"/>
    <p:sldId id="427" r:id="rId107"/>
    <p:sldId id="428" r:id="rId108"/>
    <p:sldId id="429" r:id="rId109"/>
    <p:sldId id="419" r:id="rId110"/>
    <p:sldId id="396" r:id="rId111"/>
    <p:sldId id="435" r:id="rId112"/>
    <p:sldId id="463" r:id="rId113"/>
    <p:sldId id="436" r:id="rId114"/>
    <p:sldId id="539" r:id="rId115"/>
    <p:sldId id="540" r:id="rId116"/>
    <p:sldId id="541" r:id="rId117"/>
    <p:sldId id="464" r:id="rId118"/>
    <p:sldId id="476" r:id="rId119"/>
    <p:sldId id="437" r:id="rId120"/>
    <p:sldId id="458" r:id="rId121"/>
    <p:sldId id="515" r:id="rId122"/>
    <p:sldId id="516" r:id="rId123"/>
    <p:sldId id="517" r:id="rId124"/>
    <p:sldId id="509" r:id="rId125"/>
    <p:sldId id="506" r:id="rId126"/>
    <p:sldId id="508" r:id="rId127"/>
    <p:sldId id="507" r:id="rId128"/>
    <p:sldId id="466" r:id="rId129"/>
    <p:sldId id="510" r:id="rId130"/>
    <p:sldId id="511" r:id="rId131"/>
    <p:sldId id="467" r:id="rId132"/>
    <p:sldId id="512" r:id="rId133"/>
    <p:sldId id="513" r:id="rId134"/>
    <p:sldId id="514" r:id="rId135"/>
    <p:sldId id="438" r:id="rId136"/>
    <p:sldId id="459" r:id="rId137"/>
    <p:sldId id="439" r:id="rId138"/>
    <p:sldId id="460" r:id="rId139"/>
    <p:sldId id="440" r:id="rId140"/>
    <p:sldId id="441" r:id="rId141"/>
    <p:sldId id="370" r:id="rId142"/>
    <p:sldId id="448" r:id="rId143"/>
    <p:sldId id="430" r:id="rId144"/>
    <p:sldId id="449" r:id="rId145"/>
    <p:sldId id="543" r:id="rId146"/>
    <p:sldId id="544" r:id="rId147"/>
    <p:sldId id="542" r:id="rId148"/>
    <p:sldId id="431" r:id="rId149"/>
    <p:sldId id="457" r:id="rId150"/>
    <p:sldId id="518" r:id="rId151"/>
    <p:sldId id="519" r:id="rId152"/>
    <p:sldId id="520" r:id="rId153"/>
    <p:sldId id="521" r:id="rId154"/>
    <p:sldId id="432" r:id="rId155"/>
    <p:sldId id="462" r:id="rId156"/>
    <p:sldId id="433" r:id="rId157"/>
    <p:sldId id="461" r:id="rId158"/>
    <p:sldId id="434" r:id="rId159"/>
    <p:sldId id="397" r:id="rId160"/>
    <p:sldId id="442" r:id="rId161"/>
    <p:sldId id="450" r:id="rId162"/>
    <p:sldId id="548" r:id="rId163"/>
    <p:sldId id="443" r:id="rId164"/>
    <p:sldId id="451" r:id="rId165"/>
    <p:sldId id="444" r:id="rId166"/>
    <p:sldId id="452" r:id="rId167"/>
    <p:sldId id="454" r:id="rId168"/>
    <p:sldId id="523" r:id="rId169"/>
    <p:sldId id="546" r:id="rId170"/>
    <p:sldId id="547" r:id="rId171"/>
    <p:sldId id="526" r:id="rId172"/>
    <p:sldId id="528" r:id="rId173"/>
    <p:sldId id="527" r:id="rId174"/>
    <p:sldId id="529" r:id="rId175"/>
    <p:sldId id="530" r:id="rId176"/>
    <p:sldId id="531" r:id="rId177"/>
    <p:sldId id="532" r:id="rId178"/>
    <p:sldId id="453" r:id="rId179"/>
    <p:sldId id="533" r:id="rId180"/>
    <p:sldId id="534" r:id="rId181"/>
    <p:sldId id="535" r:id="rId182"/>
    <p:sldId id="445" r:id="rId183"/>
    <p:sldId id="455" r:id="rId184"/>
    <p:sldId id="446" r:id="rId185"/>
    <p:sldId id="456" r:id="rId186"/>
    <p:sldId id="447" r:id="rId187"/>
    <p:sldId id="398" r:id="rId188"/>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894">
          <p15:clr>
            <a:srgbClr val="A4A3A4"/>
          </p15:clr>
        </p15:guide>
        <p15:guide id="2" pos="912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5757"/>
    <a:srgbClr val="408000"/>
    <a:srgbClr val="000000"/>
    <a:srgbClr val="F0F0F0"/>
    <a:srgbClr val="7D868C"/>
    <a:srgbClr val="8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44" autoAdjust="0"/>
    <p:restoredTop sz="70968" autoAdjust="0"/>
  </p:normalViewPr>
  <p:slideViewPr>
    <p:cSldViewPr snapToGrid="0">
      <p:cViewPr>
        <p:scale>
          <a:sx n="45" d="100"/>
          <a:sy n="45" d="100"/>
        </p:scale>
        <p:origin x="-1944" y="-360"/>
      </p:cViewPr>
      <p:guideLst>
        <p:guide orient="horz" pos="894"/>
        <p:guide pos="9120"/>
      </p:guideLst>
    </p:cSldViewPr>
  </p:slideViewPr>
  <p:outlineViewPr>
    <p:cViewPr>
      <p:scale>
        <a:sx n="33" d="100"/>
        <a:sy n="33" d="100"/>
      </p:scale>
      <p:origin x="0" y="35688"/>
    </p:cViewPr>
  </p:outlineViewPr>
  <p:notesTextViewPr>
    <p:cViewPr>
      <p:scale>
        <a:sx n="110" d="100"/>
        <a:sy n="110"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6.xml"/><Relationship Id="rId143" Type="http://schemas.openxmlformats.org/officeDocument/2006/relationships/slide" Target="slides/slide137.xml"/><Relationship Id="rId144" Type="http://schemas.openxmlformats.org/officeDocument/2006/relationships/slide" Target="slides/slide138.xml"/><Relationship Id="rId145" Type="http://schemas.openxmlformats.org/officeDocument/2006/relationships/slide" Target="slides/slide139.xml"/><Relationship Id="rId146" Type="http://schemas.openxmlformats.org/officeDocument/2006/relationships/slide" Target="slides/slide140.xml"/><Relationship Id="rId147" Type="http://schemas.openxmlformats.org/officeDocument/2006/relationships/slide" Target="slides/slide141.xml"/><Relationship Id="rId148" Type="http://schemas.openxmlformats.org/officeDocument/2006/relationships/slide" Target="slides/slide142.xml"/><Relationship Id="rId149" Type="http://schemas.openxmlformats.org/officeDocument/2006/relationships/slide" Target="slides/slide143.xml"/><Relationship Id="rId180" Type="http://schemas.openxmlformats.org/officeDocument/2006/relationships/slide" Target="slides/slide174.xml"/><Relationship Id="rId181" Type="http://schemas.openxmlformats.org/officeDocument/2006/relationships/slide" Target="slides/slide175.xml"/><Relationship Id="rId182" Type="http://schemas.openxmlformats.org/officeDocument/2006/relationships/slide" Target="slides/slide176.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83" Type="http://schemas.openxmlformats.org/officeDocument/2006/relationships/slide" Target="slides/slide177.xml"/><Relationship Id="rId184" Type="http://schemas.openxmlformats.org/officeDocument/2006/relationships/slide" Target="slides/slide178.xml"/><Relationship Id="rId185" Type="http://schemas.openxmlformats.org/officeDocument/2006/relationships/slide" Target="slides/slide179.xml"/><Relationship Id="rId186" Type="http://schemas.openxmlformats.org/officeDocument/2006/relationships/slide" Target="slides/slide180.xml"/><Relationship Id="rId187" Type="http://schemas.openxmlformats.org/officeDocument/2006/relationships/slide" Target="slides/slide181.xml"/><Relationship Id="rId188" Type="http://schemas.openxmlformats.org/officeDocument/2006/relationships/slide" Target="slides/slide182.xml"/><Relationship Id="rId189" Type="http://schemas.openxmlformats.org/officeDocument/2006/relationships/notesMaster" Target="notesMasters/notesMaster1.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150" Type="http://schemas.openxmlformats.org/officeDocument/2006/relationships/slide" Target="slides/slide144.xml"/><Relationship Id="rId151" Type="http://schemas.openxmlformats.org/officeDocument/2006/relationships/slide" Target="slides/slide145.xml"/><Relationship Id="rId152" Type="http://schemas.openxmlformats.org/officeDocument/2006/relationships/slide" Target="slides/slide14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53" Type="http://schemas.openxmlformats.org/officeDocument/2006/relationships/slide" Target="slides/slide147.xml"/><Relationship Id="rId154" Type="http://schemas.openxmlformats.org/officeDocument/2006/relationships/slide" Target="slides/slide148.xml"/><Relationship Id="rId155" Type="http://schemas.openxmlformats.org/officeDocument/2006/relationships/slide" Target="slides/slide149.xml"/><Relationship Id="rId156" Type="http://schemas.openxmlformats.org/officeDocument/2006/relationships/slide" Target="slides/slide150.xml"/><Relationship Id="rId157" Type="http://schemas.openxmlformats.org/officeDocument/2006/relationships/slide" Target="slides/slide151.xml"/><Relationship Id="rId158" Type="http://schemas.openxmlformats.org/officeDocument/2006/relationships/slide" Target="slides/slide152.xml"/><Relationship Id="rId159" Type="http://schemas.openxmlformats.org/officeDocument/2006/relationships/slide" Target="slides/slide153.xml"/><Relationship Id="rId190" Type="http://schemas.openxmlformats.org/officeDocument/2006/relationships/handoutMaster" Target="handoutMasters/handoutMaster1.xml"/><Relationship Id="rId191" Type="http://schemas.openxmlformats.org/officeDocument/2006/relationships/printerSettings" Target="printerSettings/printerSettings1.bin"/><Relationship Id="rId192" Type="http://schemas.openxmlformats.org/officeDocument/2006/relationships/presProps" Target="presProp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93" Type="http://schemas.openxmlformats.org/officeDocument/2006/relationships/viewProps" Target="viewProps.xml"/><Relationship Id="rId194" Type="http://schemas.openxmlformats.org/officeDocument/2006/relationships/theme" Target="theme/theme1.xml"/><Relationship Id="rId195" Type="http://schemas.openxmlformats.org/officeDocument/2006/relationships/tableStyles" Target="tableStyles.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160" Type="http://schemas.openxmlformats.org/officeDocument/2006/relationships/slide" Target="slides/slide154.xml"/><Relationship Id="rId161" Type="http://schemas.openxmlformats.org/officeDocument/2006/relationships/slide" Target="slides/slide155.xml"/><Relationship Id="rId162" Type="http://schemas.openxmlformats.org/officeDocument/2006/relationships/slide" Target="slides/slide156.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63" Type="http://schemas.openxmlformats.org/officeDocument/2006/relationships/slide" Target="slides/slide157.xml"/><Relationship Id="rId164" Type="http://schemas.openxmlformats.org/officeDocument/2006/relationships/slide" Target="slides/slide158.xml"/><Relationship Id="rId165" Type="http://schemas.openxmlformats.org/officeDocument/2006/relationships/slide" Target="slides/slide159.xml"/><Relationship Id="rId166" Type="http://schemas.openxmlformats.org/officeDocument/2006/relationships/slide" Target="slides/slide160.xml"/><Relationship Id="rId167" Type="http://schemas.openxmlformats.org/officeDocument/2006/relationships/slide" Target="slides/slide161.xml"/><Relationship Id="rId168" Type="http://schemas.openxmlformats.org/officeDocument/2006/relationships/slide" Target="slides/slide162.xml"/><Relationship Id="rId169" Type="http://schemas.openxmlformats.org/officeDocument/2006/relationships/slide" Target="slides/slide16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170" Type="http://schemas.openxmlformats.org/officeDocument/2006/relationships/slide" Target="slides/slide164.xml"/><Relationship Id="rId171" Type="http://schemas.openxmlformats.org/officeDocument/2006/relationships/slide" Target="slides/slide165.xml"/><Relationship Id="rId172" Type="http://schemas.openxmlformats.org/officeDocument/2006/relationships/slide" Target="slides/slide166.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173" Type="http://schemas.openxmlformats.org/officeDocument/2006/relationships/slide" Target="slides/slide167.xml"/><Relationship Id="rId174" Type="http://schemas.openxmlformats.org/officeDocument/2006/relationships/slide" Target="slides/slide168.xml"/><Relationship Id="rId175" Type="http://schemas.openxmlformats.org/officeDocument/2006/relationships/slide" Target="slides/slide169.xml"/><Relationship Id="rId176" Type="http://schemas.openxmlformats.org/officeDocument/2006/relationships/slide" Target="slides/slide170.xml"/><Relationship Id="rId177" Type="http://schemas.openxmlformats.org/officeDocument/2006/relationships/slide" Target="slides/slide171.xml"/><Relationship Id="rId178" Type="http://schemas.openxmlformats.org/officeDocument/2006/relationships/slide" Target="slides/slide172.xml"/><Relationship Id="rId179" Type="http://schemas.openxmlformats.org/officeDocument/2006/relationships/slide" Target="slides/slide17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40" Type="http://schemas.openxmlformats.org/officeDocument/2006/relationships/slide" Target="slides/slide134.xml"/><Relationship Id="rId141" Type="http://schemas.openxmlformats.org/officeDocument/2006/relationships/slide" Target="slides/slide1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7/11/16</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7/11/16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musty crypt takes on a rancid odor as you descend into lower catacombs. Around each bend and curve of the hand carved caves lie shelves housing the bones of the monks that were once ceremonially buried below. Several of the open graves are overturned and the bones are spilled and scattered to the floor.</a:t>
            </a:r>
          </a:p>
          <a:p>
            <a:endParaRPr lang="en-US" dirty="0" smtClean="0"/>
          </a:p>
          <a:p>
            <a:r>
              <a:rPr lang="en-US" dirty="0" smtClean="0"/>
              <a:t>The dark passage leads further down into what you hope will be the chamber. The graves along the walls are far less molested here in this area. But you do find smaller bones scattered and spread along the floor. Near the bones the refuse of some creature or creatures. The obvious reason for the foul stench that fills the cavity you are now trespassing through.</a:t>
            </a:r>
          </a:p>
          <a:p>
            <a:endParaRPr lang="en-US" dirty="0" smtClean="0"/>
          </a:p>
          <a:p>
            <a:r>
              <a:rPr lang="en-US" dirty="0" smtClean="0"/>
              <a:t>Out of the darkness you suddenly hear the screeches and snarls. Your light spell, torch, or low-light vision show that you have stumbled upon a band of goblins standing around the Ark you have been searching for. None of them smart enough to know how to use it and you hope in a few moments far less of them so they aren't able to transport it.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69746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78991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149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93365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9317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4255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Jeferson</a:t>
            </a:r>
            <a:r>
              <a:rPr lang="en-US" dirty="0" smtClean="0"/>
              <a:t> Carlos @ https://</a:t>
            </a:r>
            <a:r>
              <a:rPr lang="en-US" dirty="0" err="1" smtClean="0"/>
              <a:t>flic.kr</a:t>
            </a:r>
            <a:r>
              <a:rPr lang="en-US" dirty="0" smtClean="0"/>
              <a:t>/p/f7KDsW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fight</a:t>
            </a:r>
            <a:r>
              <a:rPr lang="en-US" baseline="0" dirty="0" smtClean="0"/>
              <a:t> continues on within the tomb. The goblins continue to fall to your strength.</a:t>
            </a:r>
          </a:p>
          <a:p>
            <a:endParaRPr lang="en-US" baseline="0" dirty="0" smtClean="0"/>
          </a:p>
          <a:p>
            <a:r>
              <a:rPr lang="en-US" baseline="0" dirty="0" smtClean="0"/>
              <a:t>A small goblin, hiding in the back, pulls from its garments a flask that glows. The reddish light fills the chamber. The cloudy contents swirl and churn about within the container. This goblin opens the flask and in a single motion pours it down into it's mouth. The excess liquid that the goblin cannot swallow pours over and down its body spilling onto the ground below.</a:t>
            </a:r>
          </a:p>
          <a:p>
            <a:endParaRPr lang="en-US" baseline="0" dirty="0" smtClean="0"/>
          </a:p>
          <a:p>
            <a:r>
              <a:rPr lang="en-US" baseline="0" dirty="0" smtClean="0"/>
              <a:t>The goblin falls falls forward onto its hands. It remains stationary for a brief moment before the body of the goblin grows in size taking on elements of a serpent. Scales and widened eyes. It's legs replaced with serpent like limbs.</a:t>
            </a:r>
          </a:p>
          <a:p>
            <a:endParaRPr lang="en-US" baseline="0" dirty="0" smtClean="0"/>
          </a:p>
          <a:p>
            <a:r>
              <a:rPr lang="en-US" baseline="0" dirty="0" smtClean="0"/>
              <a:t>It bends itself upwards and then charges towards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34216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 Reusing more source code is the dream of software development. Sometimes it is possible. Sometimes it is not. But what I do know is that the better the code is factored the more easy it is</a:t>
            </a:r>
            <a:r>
              <a:rPr lang="en-US" baseline="0" dirty="0" smtClean="0"/>
              <a:t> to make that dream come true when it comes time.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67784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Recovering the Ark from the Goblins and the</a:t>
            </a:r>
            <a:r>
              <a:rPr lang="en-US" baseline="0" dirty="0" smtClean="0"/>
              <a:t> malformed protector</a:t>
            </a:r>
            <a:r>
              <a:rPr lang="en-US" dirty="0" smtClean="0"/>
              <a:t> was no small feat. The larger task lay ahead which is understanding how to use it. By examining the runes along the side of it and with the aid of spiritual tomes granted to you it feels like you could wield the power that it possesses.</a:t>
            </a:r>
          </a:p>
          <a:p>
            <a:endParaRPr lang="en-US" dirty="0" smtClean="0"/>
          </a:p>
          <a:p>
            <a:r>
              <a:rPr lang="en-US" dirty="0" smtClean="0"/>
              <a:t>Your</a:t>
            </a:r>
            <a:r>
              <a:rPr lang="en-US" baseline="0" dirty="0" smtClean="0"/>
              <a:t> goal now is to understand how to use this powerful tool so that you can bring an end to this corruption that is taking your land.</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074945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80101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dirty="0" err="1"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python's chamber</a:t>
            </a:r>
            <a:r>
              <a:rPr lang="en-US" baseline="0" dirty="0" smtClean="0"/>
              <a:t> is riddled with the weapons and the implements of those that have fallen facing it. The ground covered in the molted skin of the beast. Carrying the Ark into this chamber is difficult footing.</a:t>
            </a:r>
          </a:p>
          <a:p>
            <a:endParaRPr lang="en-US" baseline="0" dirty="0" smtClean="0"/>
          </a:p>
          <a:p>
            <a:r>
              <a:rPr lang="en-US" baseline="0" dirty="0" smtClean="0"/>
              <a:t>The darkness here is oppressing, dampening your sight, light spells, and torches. A fear begins to take hold within you - doubts. Will you be able to remember how to use the Ark to defeat the Python.</a:t>
            </a:r>
          </a:p>
          <a:p>
            <a:endParaRPr lang="en-US" baseline="0" dirty="0" smtClean="0"/>
          </a:p>
          <a:p>
            <a:r>
              <a:rPr lang="en-US" baseline="0" dirty="0" smtClean="0"/>
              <a:t>Your footfalls fail to echo and it feels as though you are in a smaller chamber than the one in which you now stand. From the hall the head of the Python appears. It hisses and slowly moves towards you. Your eyes focus on it as it slithers towards you. As you raise your weapons and prepare your spells you begin to feel your distance from one another growing farther apart (though you are standing still). You feel the walls closing in around.</a:t>
            </a:r>
          </a:p>
          <a:p>
            <a:endParaRPr lang="en-US" baseline="0" dirty="0" smtClean="0"/>
          </a:p>
          <a:p>
            <a:r>
              <a:rPr lang="en-US" baseline="0" dirty="0" smtClean="0"/>
              <a:t>It is then you realize that the whole of the python is all around and below you. You must win this fight or find yourself crushed to death.</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992244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dirty="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stories of the throne room of the golden cobra are lackluster and dull compared to the stories you were told as a child. The dull, musty odor of years of rest fills the chamber. Upon the throne the Golden Cobra rests. It's body wrapped around the base and it's upper portion resting gently.</a:t>
            </a:r>
          </a:p>
          <a:p>
            <a:endParaRPr lang="en-US" baseline="0" dirty="0" smtClean="0"/>
          </a:p>
          <a:p>
            <a:r>
              <a:rPr lang="en-US" baseline="0" dirty="0" smtClean="0"/>
              <a:t>When you enter it barely moves - you believe it a statue or a carving. But surely and slowly over time it</a:t>
            </a:r>
            <a:r>
              <a:rPr lang="uk-UA" baseline="0" dirty="0" smtClean="0"/>
              <a:t>'</a:t>
            </a:r>
            <a:r>
              <a:rPr lang="en-US" baseline="0" dirty="0" smtClean="0"/>
              <a:t>s head raises and it's neck flattens. It moves fluidly and dances upward as it's eyes fixates on you. You feel lost in a dream for a moment, unable to turn away.</a:t>
            </a:r>
          </a:p>
          <a:p>
            <a:endParaRPr lang="en-US" baseline="0" dirty="0" smtClean="0"/>
          </a:p>
          <a:p>
            <a:r>
              <a:rPr lang="en-US" baseline="0" dirty="0" smtClean="0"/>
              <a:t>The cobra strikes a body laying upon the ground. It's head slowly retracts and from the exposed fangs you see the same red toxin you witnessed the goblin taking in the other chamber. It quickly strikes again at another body on the ground.</a:t>
            </a:r>
          </a:p>
          <a:p>
            <a:endParaRPr lang="en-US" baseline="0" dirty="0" smtClean="0"/>
          </a:p>
          <a:p>
            <a:r>
              <a:rPr lang="en-US" baseline="0" dirty="0" smtClean="0"/>
              <a:t>Within seconds the bodies rise and these tainted creatures start to move toward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75815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me tell who I think you are and for whom this content has been designed.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dirty="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ark has been recovered and with it you were able to undo the damage that it has wrought. But the power of it remains to vast and unknowable for you at the moment and for anyone else for that matter. To easy for its use to go wrong.</a:t>
            </a:r>
          </a:p>
          <a:p>
            <a:endParaRPr lang="en-US" baseline="0" dirty="0" smtClean="0"/>
          </a:p>
          <a:p>
            <a:r>
              <a:rPr lang="en-US" baseline="0" dirty="0" smtClean="0"/>
              <a:t>To help bring an end to its power you must bind it forever by performing the ritual that your elders have granted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1189742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Recovering the Ark from the Goblins and the</a:t>
            </a:r>
            <a:r>
              <a:rPr lang="en-US" baseline="0" dirty="0" smtClean="0"/>
              <a:t> malformed protector</a:t>
            </a:r>
            <a:r>
              <a:rPr lang="en-US" dirty="0" smtClean="0"/>
              <a:t> was no small feat. The larger task lay ahead which is understanding how to use it. By examining the runes along the side of it and with the aid of spiritual tomes granted to you it feels like you could wield the power that it possesses.</a:t>
            </a:r>
          </a:p>
          <a:p>
            <a:endParaRPr lang="en-US" dirty="0" smtClean="0"/>
          </a:p>
          <a:p>
            <a:r>
              <a:rPr lang="en-US" dirty="0" smtClean="0"/>
              <a:t>Your</a:t>
            </a:r>
            <a:r>
              <a:rPr lang="en-US" baseline="0" dirty="0" smtClean="0"/>
              <a:t> goal now is to understand how to use this powerful tool so that you can bring an end to this corruption that is taking your land.</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92313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workshop</a:t>
            </a:r>
            <a:r>
              <a:rPr lang="en-US" baseline="0" dirty="0" smtClean="0"/>
              <a:t> schedule.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852943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workshop</a:t>
            </a:r>
            <a:r>
              <a:rPr lang="en-US" baseline="0" dirty="0" smtClean="0"/>
              <a:t> schedule.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60269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davidd</a:t>
            </a:r>
            <a:r>
              <a:rPr lang="en-US" baseline="0" dirty="0" smtClean="0"/>
              <a:t> @ </a:t>
            </a:r>
            <a:r>
              <a:rPr lang="en-US" dirty="0" smtClean="0"/>
              <a:t>https://</a:t>
            </a:r>
            <a:r>
              <a:rPr lang="en-US" dirty="0" err="1" smtClean="0"/>
              <a:t>flic.kr</a:t>
            </a:r>
            <a:r>
              <a:rPr lang="en-US" dirty="0" smtClean="0"/>
              <a:t>/p/DyTeW1</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08999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99475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davidd</a:t>
            </a:r>
            <a:r>
              <a:rPr lang="en-US" baseline="0" dirty="0" smtClean="0"/>
              <a:t> @ </a:t>
            </a:r>
            <a:r>
              <a:rPr lang="en-US" dirty="0" smtClean="0"/>
              <a:t>https://</a:t>
            </a:r>
            <a:r>
              <a:rPr lang="en-US" dirty="0" err="1" smtClean="0"/>
              <a:t>flic.kr</a:t>
            </a:r>
            <a:r>
              <a:rPr lang="en-US" dirty="0" smtClean="0"/>
              <a:t>/p/DyTeW1</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724888440"/>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564568865"/>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DEMO</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4100" dirty="0" smtClean="0">
                <a:ln w="18415" cmpd="sng">
                  <a:solidFill>
                    <a:srgbClr val="FFFFFF"/>
                  </a:solidFill>
                  <a:prstDash val="solid"/>
                </a:ln>
                <a:solidFill>
                  <a:schemeClr val="bg2">
                    <a:lumMod val="95000"/>
                    <a:alpha val="50000"/>
                  </a:schemeClr>
                </a:solidFill>
                <a:latin typeface="+mn-lt"/>
                <a:ea typeface="+mn-ea"/>
                <a:cs typeface="+mn-cs"/>
              </a:rPr>
              <a:t>ENCOUNTER</a:t>
            </a:r>
            <a:endParaRPr lang="en-US" sz="14100"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prstGeom prst="rect">
            <a:avLst/>
          </a:prstGeo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52460326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theme" Target="../theme/theme2.xml"/><Relationship Id="rId11" Type="http://schemas.openxmlformats.org/officeDocument/2006/relationships/image" Target="../media/image1.png"/><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 id="2147483869" r:id="rId14"/>
    <p:sldLayoutId id="2147483870" r:id="rId15"/>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2.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8.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3.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3.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3.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goo.gl/ChkP47"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goo.gl/9mRNlD"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Dungeons and Testing Dragons</a:t>
            </a:r>
            <a:endParaRPr lang="en-US" dirty="0"/>
          </a:p>
        </p:txBody>
      </p:sp>
      <p:sp>
        <p:nvSpPr>
          <p:cNvPr id="3" name="Text Placeholder 2"/>
          <p:cNvSpPr>
            <a:spLocks noGrp="1"/>
          </p:cNvSpPr>
          <p:nvPr>
            <p:ph type="body" sz="quarter" idx="10"/>
          </p:nvPr>
        </p:nvSpPr>
        <p:spPr/>
        <p:txBody>
          <a:bodyPr/>
          <a:lstStyle/>
          <a:p>
            <a:r>
              <a:rPr lang="en-US" dirty="0" smtClean="0"/>
              <a:t>Temple of the Golden Cobra</a:t>
            </a:r>
            <a:endParaRPr lang="en-US" dirty="0"/>
          </a:p>
        </p:txBody>
      </p:sp>
      <p:sp>
        <p:nvSpPr>
          <p:cNvPr id="4" name="Rectangle 3"/>
          <p:cNvSpPr/>
          <p:nvPr/>
        </p:nvSpPr>
        <p:spPr>
          <a:xfrm>
            <a:off x="4318303" y="6355201"/>
            <a:ext cx="7619394" cy="707886"/>
          </a:xfrm>
          <a:prstGeom prst="rect">
            <a:avLst/>
          </a:prstGeom>
        </p:spPr>
        <p:txBody>
          <a:bodyPr wrap="none">
            <a:spAutoFit/>
          </a:bodyPr>
          <a:lstStyle/>
          <a:p>
            <a:r>
              <a:rPr lang="en-US" sz="4000" b="1" dirty="0" smtClean="0"/>
              <a:t>SLIDES: https</a:t>
            </a:r>
            <a:r>
              <a:rPr lang="en-US" sz="4000" b="1" dirty="0"/>
              <a:t>://</a:t>
            </a:r>
            <a:r>
              <a:rPr lang="en-US" sz="4000" b="1" dirty="0" err="1"/>
              <a:t>goo.gl</a:t>
            </a:r>
            <a:r>
              <a:rPr lang="en-US" sz="4000" b="1" dirty="0"/>
              <a:t>/56EJwk</a:t>
            </a:r>
          </a:p>
        </p:txBody>
      </p:sp>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smtClean="0"/>
              <a:t>Clone or download the following Repository:</a:t>
            </a:r>
          </a:p>
          <a:p>
            <a:endParaRPr lang="en-US" dirty="0"/>
          </a:p>
          <a:p>
            <a:r>
              <a:rPr lang="en-US" b="1" dirty="0" err="1" smtClean="0"/>
              <a:t>github.com</a:t>
            </a:r>
            <a:endParaRPr lang="en-US" b="1" dirty="0"/>
          </a:p>
          <a:p>
            <a:r>
              <a:rPr lang="en-US" b="1" dirty="0" smtClean="0"/>
              <a:t>chef-training/atdt-chefconf_2016</a:t>
            </a:r>
            <a:endParaRPr lang="en-US" b="1" dirty="0"/>
          </a:p>
        </p:txBody>
      </p:sp>
      <p:sp>
        <p:nvSpPr>
          <p:cNvPr id="3" name="Content Placeholder 2"/>
          <p:cNvSpPr>
            <a:spLocks noGrp="1"/>
          </p:cNvSpPr>
          <p:nvPr>
            <p:ph sz="quarter" idx="12"/>
          </p:nvPr>
        </p:nvSpPr>
        <p:spPr/>
        <p:txBody>
          <a:bodyPr/>
          <a:lstStyle/>
          <a:p>
            <a:r>
              <a:rPr lang="en-US" dirty="0" smtClean="0"/>
              <a:t>Login to the a remote workstation:</a:t>
            </a:r>
          </a:p>
          <a:p>
            <a:endParaRPr lang="en-US" dirty="0"/>
          </a:p>
          <a:p>
            <a:r>
              <a:rPr lang="en-US" dirty="0" err="1" smtClean="0"/>
              <a:t>url</a:t>
            </a:r>
            <a:r>
              <a:rPr lang="en-US" dirty="0"/>
              <a:t>: </a:t>
            </a:r>
            <a:r>
              <a:rPr lang="en-US" sz="4000" b="1" dirty="0"/>
              <a:t>https://</a:t>
            </a:r>
            <a:r>
              <a:rPr lang="en-US" sz="4000" b="1" dirty="0" err="1"/>
              <a:t>goo.gl</a:t>
            </a:r>
            <a:r>
              <a:rPr lang="en-US" sz="4000" b="1" dirty="0"/>
              <a:t>/</a:t>
            </a:r>
            <a:r>
              <a:rPr lang="en-US" sz="4000" b="1" dirty="0" err="1"/>
              <a:t>jfUUtL</a:t>
            </a:r>
            <a:r>
              <a:rPr lang="en-US" sz="4000" b="1" dirty="0"/>
              <a:t> </a:t>
            </a:r>
            <a:endParaRPr lang="en-US" sz="4000" b="1" dirty="0" smtClean="0"/>
          </a:p>
          <a:p>
            <a:r>
              <a:rPr lang="en-US" dirty="0" smtClean="0"/>
              <a:t>user: chef</a:t>
            </a:r>
          </a:p>
          <a:p>
            <a:r>
              <a:rPr lang="en-US" dirty="0" smtClean="0"/>
              <a:t>password: chef</a:t>
            </a:r>
            <a:endParaRPr lang="en-US" dirty="0"/>
          </a:p>
        </p:txBody>
      </p:sp>
      <p:sp>
        <p:nvSpPr>
          <p:cNvPr id="4" name="Text Placeholder 3"/>
          <p:cNvSpPr>
            <a:spLocks noGrp="1"/>
          </p:cNvSpPr>
          <p:nvPr>
            <p:ph type="body" sz="quarter" idx="15"/>
          </p:nvPr>
        </p:nvSpPr>
        <p:spPr/>
        <p:txBody>
          <a:bodyPr/>
          <a:lstStyle/>
          <a:p>
            <a:r>
              <a:rPr lang="en-US" dirty="0" smtClean="0"/>
              <a:t>Locally</a:t>
            </a:r>
            <a:endParaRPr lang="en-US" dirty="0"/>
          </a:p>
        </p:txBody>
      </p:sp>
      <p:sp>
        <p:nvSpPr>
          <p:cNvPr id="5" name="Text Placeholder 4"/>
          <p:cNvSpPr>
            <a:spLocks noGrp="1"/>
          </p:cNvSpPr>
          <p:nvPr>
            <p:ph type="body" sz="quarter" idx="16"/>
          </p:nvPr>
        </p:nvSpPr>
        <p:spPr/>
        <p:txBody>
          <a:bodyPr/>
          <a:lstStyle/>
          <a:p>
            <a:r>
              <a:rPr lang="en-US" dirty="0" smtClean="0"/>
              <a:t>Remotely</a:t>
            </a:r>
            <a:endParaRPr lang="en-US" dirty="0"/>
          </a:p>
        </p:txBody>
      </p:sp>
    </p:spTree>
    <p:extLst>
      <p:ext uri="{BB962C8B-B14F-4D97-AF65-F5344CB8AC3E}">
        <p14:creationId xmlns:p14="http://schemas.microsoft.com/office/powerpoint/2010/main" val="2437572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21584863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a:t>
            </a:r>
            <a:r>
              <a:rPr lang="en-US" dirty="0" smtClean="0"/>
              <a:t>spec/unit/resources/</a:t>
            </a:r>
            <a:r>
              <a:rPr lang="en-US" dirty="0" smtClean="0"/>
              <a:t>default_spec.rb:57</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3796770411"/>
      </p:ext>
    </p:extLst>
  </p:cSld>
  <p:clrMapOvr>
    <a:masterClrMapping/>
  </p:clrMapOvr>
  <p:transition xmlns:p14="http://schemas.microsoft.com/office/powerpoint/2010/mai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Resource Specification File</a:t>
            </a:r>
            <a:endParaRPr lang="en-US" dirty="0"/>
          </a:p>
        </p:txBody>
      </p:sp>
      <p:sp>
        <p:nvSpPr>
          <p:cNvPr id="3" name="Content Placeholder 2"/>
          <p:cNvSpPr>
            <a:spLocks noGrp="1"/>
          </p:cNvSpPr>
          <p:nvPr>
            <p:ph sz="quarter" idx="10"/>
          </p:nvPr>
        </p:nvSpPr>
        <p:spPr/>
        <p:txBody>
          <a:bodyPr>
            <a:normAutofit lnSpcReduction="10000"/>
          </a:bodyPr>
          <a:lstStyle/>
          <a:p>
            <a:r>
              <a:rPr lang="en-US" dirty="0"/>
              <a:t>require '</a:t>
            </a:r>
            <a:r>
              <a:rPr lang="en-US" dirty="0" err="1"/>
              <a:t>spec_helper</a:t>
            </a:r>
            <a:r>
              <a:rPr lang="en-US" dirty="0"/>
              <a:t>'</a:t>
            </a:r>
          </a:p>
          <a:p>
            <a:endParaRPr lang="en-US" dirty="0"/>
          </a:p>
          <a:p>
            <a:r>
              <a:rPr lang="en-US" dirty="0"/>
              <a:t>describe 'ark'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a:t>(</a:t>
            </a:r>
            <a:r>
              <a:rPr lang="en-US" dirty="0" err="1"/>
              <a:t>node_attributes.merge</a:t>
            </a:r>
            <a:r>
              <a:rPr lang="en-US" dirty="0"/>
              <a:t>(</a:t>
            </a:r>
            <a:r>
              <a:rPr lang="en-US" dirty="0" smtClean="0"/>
              <a:t>set...</a:t>
            </a:r>
            <a:endParaRPr lang="en-US" dirty="0"/>
          </a:p>
          <a:p>
            <a:r>
              <a:rPr lang="en-US" dirty="0"/>
              <a:t>    </a:t>
            </a:r>
            <a:r>
              <a:rPr lang="en-US" dirty="0" err="1"/>
              <a:t>runner.converge</a:t>
            </a:r>
            <a:r>
              <a:rPr lang="en-US" dirty="0"/>
              <a:t>(</a:t>
            </a:r>
            <a:r>
              <a:rPr lang="en-US" dirty="0" err="1"/>
              <a:t>described_recipe</a:t>
            </a:r>
            <a:r>
              <a:rPr lang="en-US" dirty="0"/>
              <a:t>)</a:t>
            </a:r>
          </a:p>
          <a:p>
            <a:r>
              <a:rPr lang="en-US" dirty="0"/>
              <a:t>    runner</a:t>
            </a:r>
          </a:p>
          <a:p>
            <a:r>
              <a:rPr lang="en-US" dirty="0"/>
              <a:t>  end</a:t>
            </a:r>
          </a:p>
          <a:p>
            <a:endParaRPr lang="en-US" dirty="0" smtClean="0"/>
          </a:p>
          <a:p>
            <a:r>
              <a:rPr lang="en-US" dirty="0"/>
              <a:t> </a:t>
            </a:r>
            <a:r>
              <a:rPr lang="en-US" dirty="0" smtClean="0"/>
              <a:t> let</a:t>
            </a:r>
            <a:r>
              <a:rPr lang="en-US" dirty="0"/>
              <a:t>(:</a:t>
            </a:r>
            <a:r>
              <a:rPr lang="en-US" dirty="0" err="1"/>
              <a:t>node_attributes</a:t>
            </a:r>
            <a:r>
              <a:rPr lang="en-US" dirty="0"/>
              <a:t>) do</a:t>
            </a:r>
          </a:p>
          <a:p>
            <a:r>
              <a:rPr lang="en-US" dirty="0"/>
              <a:t>    {}</a:t>
            </a:r>
          </a:p>
          <a:p>
            <a:r>
              <a:rPr lang="en-US" dirty="0"/>
              <a:t>  end</a:t>
            </a:r>
          </a:p>
        </p:txBody>
      </p:sp>
      <p:sp>
        <p:nvSpPr>
          <p:cNvPr id="4" name="Text Placeholder 3"/>
          <p:cNvSpPr>
            <a:spLocks noGrp="1"/>
          </p:cNvSpPr>
          <p:nvPr>
            <p:ph type="body" sz="quarter" idx="11"/>
          </p:nvPr>
        </p:nvSpPr>
        <p:spPr/>
        <p:txBody>
          <a:bodyPr/>
          <a:lstStyle/>
          <a:p>
            <a:r>
              <a:rPr lang="en-US" dirty="0" smtClean="0"/>
              <a:t>~/ark</a:t>
            </a:r>
            <a:r>
              <a:rPr lang="en-US" dirty="0" smtClean="0"/>
              <a:t>/spec/unit/resources/</a:t>
            </a:r>
            <a:r>
              <a:rPr lang="en-US" dirty="0" err="1" smtClean="0"/>
              <a:t>default_spec.rb</a:t>
            </a:r>
            <a:endParaRPr lang="en-US" dirty="0"/>
          </a:p>
        </p:txBody>
      </p:sp>
    </p:spTree>
    <p:extLst>
      <p:ext uri="{BB962C8B-B14F-4D97-AF65-F5344CB8AC3E}">
        <p14:creationId xmlns:p14="http://schemas.microsoft.com/office/powerpoint/2010/main" val="3736541347"/>
      </p:ext>
    </p:extLst>
  </p:cSld>
  <p:clrMapOvr>
    <a:masterClrMapping/>
  </p:clrMapOvr>
  <p:transition xmlns:p14="http://schemas.microsoft.com/office/powerpoint/2010/mai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nchor="ctr"/>
          <a:lstStyle/>
          <a:p>
            <a:pPr algn="ctr"/>
            <a:r>
              <a:rPr lang="en-US" sz="4000" b="1" dirty="0"/>
              <a:t>https://</a:t>
            </a:r>
            <a:r>
              <a:rPr lang="en-US" sz="4000" b="1" dirty="0" err="1"/>
              <a:t>goo.gl</a:t>
            </a:r>
            <a:r>
              <a:rPr lang="en-US" sz="4000" b="1" dirty="0"/>
              <a:t>/</a:t>
            </a:r>
            <a:r>
              <a:rPr lang="en-US" sz="4000" b="1" dirty="0" err="1"/>
              <a:t>DIjNcZ</a:t>
            </a:r>
            <a:endParaRPr lang="en-US" sz="4000" b="1" dirty="0"/>
          </a:p>
        </p:txBody>
      </p:sp>
    </p:spTree>
    <p:extLst>
      <p:ext uri="{BB962C8B-B14F-4D97-AF65-F5344CB8AC3E}">
        <p14:creationId xmlns:p14="http://schemas.microsoft.com/office/powerpoint/2010/main" val="3762609665"/>
      </p:ext>
    </p:extLst>
  </p:cSld>
  <p:clrMapOvr>
    <a:masterClrMapping/>
  </p:clrMapOvr>
  <p:transition xmlns:p14="http://schemas.microsoft.com/office/powerpoint/2010/mai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0820786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3743850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04" y="-524256"/>
            <a:ext cx="16613632" cy="12460224"/>
          </a:xfrm>
          <a:prstGeom prst="rect">
            <a:avLst/>
          </a:prstGeom>
        </p:spPr>
      </p:pic>
    </p:spTree>
    <p:extLst>
      <p:ext uri="{BB962C8B-B14F-4D97-AF65-F5344CB8AC3E}">
        <p14:creationId xmlns:p14="http://schemas.microsoft.com/office/powerpoint/2010/main" val="115427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7640075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Python's Default Recipe</a:t>
            </a:r>
            <a:endParaRPr lang="en-US" dirty="0"/>
          </a:p>
        </p:txBody>
      </p:sp>
      <p:sp>
        <p:nvSpPr>
          <p:cNvPr id="3" name="Content Placeholder 2"/>
          <p:cNvSpPr>
            <a:spLocks noGrp="1"/>
          </p:cNvSpPr>
          <p:nvPr>
            <p:ph sz="quarter" idx="10"/>
          </p:nvPr>
        </p:nvSpPr>
        <p:spPr/>
        <p:txBody>
          <a:bodyPr>
            <a:noAutofit/>
          </a:bodyPr>
          <a:lstStyle/>
          <a:p>
            <a:r>
              <a:rPr lang="en-US" sz="2400" dirty="0" err="1"/>
              <a:t>remote_file</a:t>
            </a:r>
            <a:r>
              <a:rPr lang="en-US" sz="2400" dirty="0"/>
              <a:t> '/</a:t>
            </a:r>
            <a:r>
              <a:rPr lang="en-US" sz="2400" dirty="0" err="1"/>
              <a:t>tmp</a:t>
            </a:r>
            <a:r>
              <a:rPr lang="en-US" sz="2400" dirty="0"/>
              <a:t>/Python-3.4.4.tgz' do</a:t>
            </a:r>
          </a:p>
          <a:p>
            <a:r>
              <a:rPr lang="en-US" sz="2400" dirty="0"/>
              <a:t>  source 'https://</a:t>
            </a:r>
            <a:r>
              <a:rPr lang="en-US" sz="2400" dirty="0" err="1"/>
              <a:t>www.python.org</a:t>
            </a:r>
            <a:r>
              <a:rPr lang="en-US" sz="2400" dirty="0"/>
              <a:t>/ftp/python/3.4.4/Python-3.4.4.tgz</a:t>
            </a:r>
            <a:r>
              <a:rPr lang="en-US" sz="2400" dirty="0" smtClean="0"/>
              <a:t>'</a:t>
            </a:r>
            <a:endParaRPr lang="en-US" sz="2400" dirty="0"/>
          </a:p>
          <a:p>
            <a:r>
              <a:rPr lang="en-US" sz="2400" dirty="0"/>
              <a:t>  notifies :run, 'execute[extract python]', :immediately</a:t>
            </a:r>
          </a:p>
          <a:p>
            <a:r>
              <a:rPr lang="en-US" sz="2400" dirty="0"/>
              <a:t>end</a:t>
            </a:r>
          </a:p>
          <a:p>
            <a:endParaRPr lang="en-US" sz="2400" dirty="0"/>
          </a:p>
          <a:p>
            <a:r>
              <a:rPr lang="en-US" sz="2400" dirty="0"/>
              <a:t>execute 'extract python' do</a:t>
            </a:r>
          </a:p>
          <a:p>
            <a:r>
              <a:rPr lang="en-US" sz="2400" dirty="0"/>
              <a:t>  command 'tar </a:t>
            </a:r>
            <a:r>
              <a:rPr lang="en-US" sz="2400" dirty="0" err="1"/>
              <a:t>xzf</a:t>
            </a:r>
            <a:r>
              <a:rPr lang="en-US" sz="2400" dirty="0"/>
              <a:t> /</a:t>
            </a:r>
            <a:r>
              <a:rPr lang="en-US" sz="2400" dirty="0" err="1"/>
              <a:t>tmp</a:t>
            </a:r>
            <a:r>
              <a:rPr lang="en-US" sz="2400" dirty="0"/>
              <a:t>/Python-3.4.4.tgz'</a:t>
            </a:r>
          </a:p>
          <a:p>
            <a:r>
              <a:rPr lang="en-US" sz="2400" dirty="0"/>
              <a:t>  </a:t>
            </a:r>
            <a:r>
              <a:rPr lang="en-US" sz="2400" dirty="0" err="1"/>
              <a:t>cwd</a:t>
            </a:r>
            <a:r>
              <a:rPr lang="en-US" sz="2400" dirty="0"/>
              <a:t> '/</a:t>
            </a:r>
            <a:r>
              <a:rPr lang="en-US" sz="2400" dirty="0" err="1"/>
              <a:t>tmp</a:t>
            </a:r>
            <a:r>
              <a:rPr lang="en-US" sz="2400" dirty="0"/>
              <a:t>'</a:t>
            </a:r>
          </a:p>
          <a:p>
            <a:r>
              <a:rPr lang="en-US" sz="2400" dirty="0"/>
              <a:t>  action :nothing</a:t>
            </a:r>
          </a:p>
          <a:p>
            <a:r>
              <a:rPr lang="en-US" sz="2400" dirty="0"/>
              <a:t>  notifies :run, 'execute[python build and install]', :immediately</a:t>
            </a:r>
          </a:p>
          <a:p>
            <a:r>
              <a:rPr lang="en-US" sz="2400" dirty="0" smtClean="0"/>
              <a:t>end</a:t>
            </a:r>
            <a:endParaRPr lang="en-US" sz="2400" dirty="0"/>
          </a:p>
          <a:p>
            <a:r>
              <a:rPr lang="en-US" sz="2400" dirty="0" smtClean="0"/>
              <a:t># </a:t>
            </a:r>
            <a:r>
              <a:rPr lang="en-US" sz="2400" dirty="0"/>
              <a:t>... </a:t>
            </a:r>
            <a:r>
              <a:rPr lang="en-US" sz="2400" dirty="0" smtClean="0"/>
              <a:t>CONTINUES ON THE NEXT SLIDE .</a:t>
            </a:r>
            <a:r>
              <a:rPr lang="en-US" sz="2400" dirty="0"/>
              <a:t>..</a:t>
            </a:r>
          </a:p>
          <a:p>
            <a:endParaRPr lang="en-US" sz="2400" dirty="0"/>
          </a:p>
        </p:txBody>
      </p:sp>
      <p:sp>
        <p:nvSpPr>
          <p:cNvPr id="4" name="Text Placeholder 3"/>
          <p:cNvSpPr>
            <a:spLocks noGrp="1"/>
          </p:cNvSpPr>
          <p:nvPr>
            <p:ph type="body" sz="quarter" idx="11"/>
          </p:nvPr>
        </p:nvSpPr>
        <p:spPr/>
        <p:txBody>
          <a:bodyPr/>
          <a:lstStyle/>
          <a:p>
            <a:r>
              <a:rPr lang="en-US" dirty="0" smtClean="0"/>
              <a:t>~/python/recipes/</a:t>
            </a:r>
            <a:r>
              <a:rPr lang="en-US" dirty="0" err="1" smtClean="0"/>
              <a:t>default.rb</a:t>
            </a:r>
            <a:endParaRPr lang="en-US" dirty="0"/>
          </a:p>
        </p:txBody>
      </p:sp>
    </p:spTree>
    <p:extLst>
      <p:ext uri="{BB962C8B-B14F-4D97-AF65-F5344CB8AC3E}">
        <p14:creationId xmlns:p14="http://schemas.microsoft.com/office/powerpoint/2010/main" val="37240601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Dungeons and Testing Dragons</a:t>
            </a:r>
            <a:endParaRPr lang="en-US" dirty="0"/>
          </a:p>
        </p:txBody>
      </p:sp>
      <p:sp>
        <p:nvSpPr>
          <p:cNvPr id="3" name="Text Placeholder 2"/>
          <p:cNvSpPr>
            <a:spLocks noGrp="1"/>
          </p:cNvSpPr>
          <p:nvPr>
            <p:ph type="body" sz="quarter" idx="10"/>
          </p:nvPr>
        </p:nvSpPr>
        <p:spPr/>
        <p:txBody>
          <a:bodyPr/>
          <a:lstStyle/>
          <a:p>
            <a:r>
              <a:rPr lang="en-US" dirty="0" smtClean="0"/>
              <a:t>Temple of the Golden Cobra</a:t>
            </a:r>
            <a:endParaRPr lang="en-US" dirty="0"/>
          </a:p>
        </p:txBody>
      </p:sp>
      <p:sp>
        <p:nvSpPr>
          <p:cNvPr id="4" name="Rectangle 3"/>
          <p:cNvSpPr/>
          <p:nvPr/>
        </p:nvSpPr>
        <p:spPr>
          <a:xfrm>
            <a:off x="4318303" y="6355201"/>
            <a:ext cx="7619394" cy="707886"/>
          </a:xfrm>
          <a:prstGeom prst="rect">
            <a:avLst/>
          </a:prstGeom>
        </p:spPr>
        <p:txBody>
          <a:bodyPr wrap="none">
            <a:spAutoFit/>
          </a:bodyPr>
          <a:lstStyle/>
          <a:p>
            <a:r>
              <a:rPr lang="en-US" sz="4000" b="1" smtClean="0"/>
              <a:t>SLIDES: https</a:t>
            </a:r>
            <a:r>
              <a:rPr lang="en-US" sz="4000" b="1" dirty="0"/>
              <a:t>://</a:t>
            </a:r>
            <a:r>
              <a:rPr lang="en-US" sz="4000" b="1" dirty="0" err="1"/>
              <a:t>goo.gl</a:t>
            </a:r>
            <a:r>
              <a:rPr lang="en-US" sz="4000" b="1" dirty="0"/>
              <a:t>/56EJwk</a:t>
            </a:r>
          </a:p>
        </p:txBody>
      </p:sp>
    </p:spTree>
    <p:extLst>
      <p:ext uri="{BB962C8B-B14F-4D97-AF65-F5344CB8AC3E}">
        <p14:creationId xmlns:p14="http://schemas.microsoft.com/office/powerpoint/2010/main" val="20142638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Python's Default Recipe</a:t>
            </a:r>
            <a:endParaRPr lang="en-US" dirty="0"/>
          </a:p>
        </p:txBody>
      </p:sp>
      <p:sp>
        <p:nvSpPr>
          <p:cNvPr id="3" name="Content Placeholder 2"/>
          <p:cNvSpPr>
            <a:spLocks noGrp="1"/>
          </p:cNvSpPr>
          <p:nvPr>
            <p:ph sz="quarter" idx="10"/>
          </p:nvPr>
        </p:nvSpPr>
        <p:spPr/>
        <p:txBody>
          <a:bodyPr>
            <a:noAutofit/>
          </a:bodyPr>
          <a:lstStyle/>
          <a:p>
            <a:r>
              <a:rPr lang="en-US" sz="2400" dirty="0" smtClean="0"/>
              <a:t># ... CONTINUED FROM THE PREVIOUS SLIDE ...</a:t>
            </a:r>
            <a:endParaRPr lang="en-US" sz="2400" dirty="0"/>
          </a:p>
          <a:p>
            <a:r>
              <a:rPr lang="en-US" sz="2400" dirty="0"/>
              <a:t>execute 'extract python' do</a:t>
            </a:r>
          </a:p>
          <a:p>
            <a:r>
              <a:rPr lang="en-US" sz="2400" dirty="0"/>
              <a:t>  command 'tar </a:t>
            </a:r>
            <a:r>
              <a:rPr lang="en-US" sz="2400" dirty="0" err="1"/>
              <a:t>xzf</a:t>
            </a:r>
            <a:r>
              <a:rPr lang="en-US" sz="2400" dirty="0"/>
              <a:t> /</a:t>
            </a:r>
            <a:r>
              <a:rPr lang="en-US" sz="2400" dirty="0" err="1"/>
              <a:t>tmp</a:t>
            </a:r>
            <a:r>
              <a:rPr lang="en-US" sz="2400" dirty="0"/>
              <a:t>/Python-3.4.4.tgz'</a:t>
            </a:r>
          </a:p>
          <a:p>
            <a:r>
              <a:rPr lang="en-US" sz="2400" dirty="0"/>
              <a:t>  </a:t>
            </a:r>
            <a:r>
              <a:rPr lang="en-US" sz="2400" dirty="0" err="1"/>
              <a:t>cwd</a:t>
            </a:r>
            <a:r>
              <a:rPr lang="en-US" sz="2400" dirty="0"/>
              <a:t> '/</a:t>
            </a:r>
            <a:r>
              <a:rPr lang="en-US" sz="2400" dirty="0" err="1"/>
              <a:t>tmp</a:t>
            </a:r>
            <a:r>
              <a:rPr lang="en-US" sz="2400" dirty="0"/>
              <a:t>'</a:t>
            </a:r>
          </a:p>
          <a:p>
            <a:r>
              <a:rPr lang="en-US" sz="2400" dirty="0"/>
              <a:t>  action :nothing</a:t>
            </a:r>
          </a:p>
          <a:p>
            <a:r>
              <a:rPr lang="en-US" sz="2400" dirty="0"/>
              <a:t>  notifies :run, 'execute[python build and install]', :immediately</a:t>
            </a:r>
          </a:p>
          <a:p>
            <a:r>
              <a:rPr lang="en-US" sz="2400" dirty="0"/>
              <a:t>end</a:t>
            </a:r>
          </a:p>
          <a:p>
            <a:endParaRPr lang="en-US" sz="2400" dirty="0"/>
          </a:p>
          <a:p>
            <a:r>
              <a:rPr lang="en-US" sz="2400" dirty="0"/>
              <a:t>execute 'python build and install' do</a:t>
            </a:r>
          </a:p>
          <a:p>
            <a:r>
              <a:rPr lang="en-US" sz="2400" dirty="0"/>
              <a:t>  command './configure &amp;&amp; make install'</a:t>
            </a:r>
          </a:p>
          <a:p>
            <a:r>
              <a:rPr lang="en-US" sz="2400" dirty="0"/>
              <a:t>  </a:t>
            </a:r>
            <a:r>
              <a:rPr lang="en-US" sz="2400" dirty="0" err="1"/>
              <a:t>cwd</a:t>
            </a:r>
            <a:r>
              <a:rPr lang="en-US" sz="2400" dirty="0"/>
              <a:t> '/</a:t>
            </a:r>
            <a:r>
              <a:rPr lang="en-US" sz="2400" dirty="0" err="1"/>
              <a:t>tmp</a:t>
            </a:r>
            <a:r>
              <a:rPr lang="en-US" sz="2400" dirty="0"/>
              <a:t>/Python-3.4.4'</a:t>
            </a:r>
          </a:p>
          <a:p>
            <a:r>
              <a:rPr lang="en-US" sz="2400" dirty="0"/>
              <a:t>  action :nothing</a:t>
            </a:r>
          </a:p>
          <a:p>
            <a:r>
              <a:rPr lang="en-US" sz="2400" dirty="0"/>
              <a:t>end</a:t>
            </a:r>
          </a:p>
          <a:p>
            <a:endParaRPr lang="en-US" sz="2400" dirty="0"/>
          </a:p>
        </p:txBody>
      </p:sp>
      <p:sp>
        <p:nvSpPr>
          <p:cNvPr id="4" name="Text Placeholder 3"/>
          <p:cNvSpPr>
            <a:spLocks noGrp="1"/>
          </p:cNvSpPr>
          <p:nvPr>
            <p:ph type="body" sz="quarter" idx="11"/>
          </p:nvPr>
        </p:nvSpPr>
        <p:spPr/>
        <p:txBody>
          <a:bodyPr/>
          <a:lstStyle/>
          <a:p>
            <a:r>
              <a:rPr lang="en-US" dirty="0" smtClean="0"/>
              <a:t>~/python/recipes/</a:t>
            </a:r>
            <a:r>
              <a:rPr lang="en-US" dirty="0" err="1" smtClean="0"/>
              <a:t>default.rb</a:t>
            </a:r>
            <a:endParaRPr lang="en-US" dirty="0"/>
          </a:p>
        </p:txBody>
      </p:sp>
    </p:spTree>
    <p:extLst>
      <p:ext uri="{BB962C8B-B14F-4D97-AF65-F5344CB8AC3E}">
        <p14:creationId xmlns:p14="http://schemas.microsoft.com/office/powerpoint/2010/main" val="18407893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pPr marL="457200" indent="-457200">
              <a:buFont typeface="Arial"/>
              <a:buChar char="•"/>
            </a:pPr>
            <a:r>
              <a:rPr lang="en-US" sz="2400" b="1" dirty="0" smtClean="0"/>
              <a:t>Retrieve the Python source (</a:t>
            </a:r>
            <a:r>
              <a:rPr lang="en-US" sz="2400" b="1" dirty="0" err="1" smtClean="0"/>
              <a:t>remote_file</a:t>
            </a:r>
            <a:r>
              <a:rPr lang="en-US" sz="2400" b="1" dirty="0" smtClean="0"/>
              <a:t>)</a:t>
            </a:r>
          </a:p>
          <a:p>
            <a:pPr marL="457200" indent="-457200">
              <a:buFont typeface="Arial"/>
              <a:buChar char="•"/>
            </a:pPr>
            <a:r>
              <a:rPr lang="en-US" sz="2400" b="1" dirty="0" smtClean="0"/>
              <a:t>Extracts the source (execute)</a:t>
            </a:r>
          </a:p>
          <a:p>
            <a:pPr marL="457200" indent="-457200">
              <a:buFont typeface="Arial"/>
              <a:buChar char="•"/>
            </a:pPr>
            <a:r>
              <a:rPr lang="en-US" sz="2400" b="1" dirty="0" smtClean="0"/>
              <a:t>Configures the source (execute)</a:t>
            </a:r>
          </a:p>
          <a:p>
            <a:pPr marL="457200" indent="-457200">
              <a:buFont typeface="Arial"/>
              <a:buChar char="•"/>
            </a:pPr>
            <a:r>
              <a:rPr lang="en-US" sz="2400" b="1" dirty="0" smtClean="0"/>
              <a:t>Installs the source (execute)</a:t>
            </a:r>
            <a:endParaRPr lang="en-US" sz="2400" b="1" dirty="0"/>
          </a:p>
        </p:txBody>
      </p:sp>
      <p:sp>
        <p:nvSpPr>
          <p:cNvPr id="3" name="Content Placeholder 2"/>
          <p:cNvSpPr>
            <a:spLocks noGrp="1"/>
          </p:cNvSpPr>
          <p:nvPr>
            <p:ph sz="quarter" idx="12"/>
          </p:nvPr>
        </p:nvSpPr>
        <p:spPr/>
        <p:txBody>
          <a:bodyPr>
            <a:normAutofit/>
          </a:bodyPr>
          <a:lstStyle/>
          <a:p>
            <a:pPr marL="457200" indent="-457200">
              <a:buFont typeface="Arial"/>
              <a:buChar char="•"/>
            </a:pPr>
            <a:r>
              <a:rPr lang="en-US" sz="2400" dirty="0" smtClean="0"/>
              <a:t>Creates a directory to do work (directory)</a:t>
            </a:r>
          </a:p>
          <a:p>
            <a:pPr marL="457200" indent="-457200">
              <a:buFont typeface="Arial"/>
              <a:buChar char="•"/>
            </a:pPr>
            <a:r>
              <a:rPr lang="en-US" sz="2400" b="1" dirty="0" smtClean="0"/>
              <a:t>Retrieves an application source (</a:t>
            </a:r>
            <a:r>
              <a:rPr lang="en-US" sz="2400" b="1" dirty="0" err="1" smtClean="0"/>
              <a:t>remote_file</a:t>
            </a:r>
            <a:r>
              <a:rPr lang="en-US" sz="2400" b="1" dirty="0" smtClean="0"/>
              <a:t>)</a:t>
            </a:r>
          </a:p>
          <a:p>
            <a:pPr marL="457200" indent="-457200">
              <a:buFont typeface="Arial"/>
              <a:buChar char="•"/>
            </a:pPr>
            <a:r>
              <a:rPr lang="en-US" sz="2400" b="1" dirty="0" smtClean="0"/>
              <a:t>Extracts the source (execute)</a:t>
            </a:r>
          </a:p>
          <a:p>
            <a:pPr marL="457200" indent="-457200">
              <a:buFont typeface="Arial"/>
              <a:buChar char="•"/>
            </a:pPr>
            <a:r>
              <a:rPr lang="en-US" sz="2400" dirty="0" smtClean="0"/>
              <a:t>Sets the owner of the source (execute)</a:t>
            </a:r>
          </a:p>
          <a:p>
            <a:pPr marL="457200" indent="-457200">
              <a:buFont typeface="Arial"/>
              <a:buChar char="•"/>
            </a:pPr>
            <a:r>
              <a:rPr lang="en-US" sz="2400" dirty="0" err="1" smtClean="0"/>
              <a:t>Autogen</a:t>
            </a:r>
            <a:r>
              <a:rPr lang="en-US" sz="2400" dirty="0" smtClean="0"/>
              <a:t> the source - if needed (execute)</a:t>
            </a:r>
          </a:p>
          <a:p>
            <a:pPr marL="457200" indent="-457200">
              <a:buFont typeface="Arial"/>
              <a:buChar char="•"/>
            </a:pPr>
            <a:r>
              <a:rPr lang="en-US" sz="2400" b="1" dirty="0" smtClean="0"/>
              <a:t>Configures the source (execute)</a:t>
            </a:r>
          </a:p>
          <a:p>
            <a:pPr marL="457200" indent="-457200">
              <a:buFont typeface="Arial"/>
              <a:buChar char="•"/>
            </a:pPr>
            <a:r>
              <a:rPr lang="en-US" sz="2400" dirty="0" smtClean="0"/>
              <a:t>Makes the source (execute)</a:t>
            </a:r>
          </a:p>
          <a:p>
            <a:pPr marL="457200" indent="-457200">
              <a:buFont typeface="Arial"/>
              <a:buChar char="•"/>
            </a:pPr>
            <a:r>
              <a:rPr lang="en-US" sz="2400" b="1" dirty="0" smtClean="0"/>
              <a:t>Installs the source (execute)</a:t>
            </a:r>
            <a:endParaRPr lang="en-US" sz="2400" b="1" dirty="0"/>
          </a:p>
        </p:txBody>
      </p:sp>
      <p:sp>
        <p:nvSpPr>
          <p:cNvPr id="4" name="Text Placeholder 3"/>
          <p:cNvSpPr>
            <a:spLocks noGrp="1"/>
          </p:cNvSpPr>
          <p:nvPr>
            <p:ph type="body" sz="quarter" idx="15"/>
          </p:nvPr>
        </p:nvSpPr>
        <p:spPr/>
        <p:txBody>
          <a:bodyPr/>
          <a:lstStyle/>
          <a:p>
            <a:r>
              <a:rPr lang="en-US" sz="4000" dirty="0" smtClean="0"/>
              <a:t>Python's default Recipe</a:t>
            </a:r>
            <a:endParaRPr lang="en-US" sz="4000" dirty="0"/>
          </a:p>
        </p:txBody>
      </p:sp>
      <p:sp>
        <p:nvSpPr>
          <p:cNvPr id="5" name="Text Placeholder 4"/>
          <p:cNvSpPr>
            <a:spLocks noGrp="1"/>
          </p:cNvSpPr>
          <p:nvPr>
            <p:ph type="body" sz="quarter" idx="16"/>
          </p:nvPr>
        </p:nvSpPr>
        <p:spPr/>
        <p:txBody>
          <a:bodyPr/>
          <a:lstStyle/>
          <a:p>
            <a:r>
              <a:rPr lang="en-US" sz="4000" dirty="0" smtClean="0"/>
              <a:t>Ark's </a:t>
            </a:r>
            <a:r>
              <a:rPr lang="en-US" sz="4000" dirty="0" err="1" smtClean="0"/>
              <a:t>install_with_make</a:t>
            </a:r>
            <a:endParaRPr lang="en-US" sz="4000" dirty="0"/>
          </a:p>
        </p:txBody>
      </p:sp>
    </p:spTree>
    <p:extLst>
      <p:ext uri="{BB962C8B-B14F-4D97-AF65-F5344CB8AC3E}">
        <p14:creationId xmlns:p14="http://schemas.microsoft.com/office/powerpoint/2010/main" val="790047980"/>
      </p:ext>
    </p:extLst>
  </p:cSld>
  <p:clrMapOvr>
    <a:masterClrMapping/>
  </p:clrMapOvr>
  <p:transition xmlns:p14="http://schemas.microsoft.com/office/powerpoint/2010/mai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the Ark to Slay the Python</a:t>
            </a:r>
            <a:endParaRPr lang="en-US" dirty="0"/>
          </a:p>
        </p:txBody>
      </p:sp>
      <p:sp>
        <p:nvSpPr>
          <p:cNvPr id="3" name="Text Placeholder 2"/>
          <p:cNvSpPr>
            <a:spLocks noGrp="1"/>
          </p:cNvSpPr>
          <p:nvPr>
            <p:ph type="subTitle" idx="1"/>
          </p:nvPr>
        </p:nvSpPr>
        <p:spPr/>
        <p:txBody>
          <a:bodyPr/>
          <a:lstStyle/>
          <a:p>
            <a:r>
              <a:rPr lang="en-US" dirty="0" smtClean="0"/>
              <a:t>Replacing these three resources with a single resource will make the recipe much more readable and possibly more maintainable.</a:t>
            </a:r>
            <a:endParaRPr lang="en-US" dirty="0"/>
          </a:p>
          <a:p>
            <a:endParaRPr lang="en-US" dirty="0" smtClean="0"/>
          </a:p>
          <a:p>
            <a:r>
              <a:rPr lang="en-US" b="1" dirty="0"/>
              <a:t>Adventurers your </a:t>
            </a:r>
            <a:r>
              <a:rPr lang="en-US" b="1" dirty="0" smtClean="0"/>
              <a:t>FIRST goal </a:t>
            </a:r>
            <a:r>
              <a:rPr lang="en-US" b="1" dirty="0"/>
              <a:t>is </a:t>
            </a:r>
            <a:r>
              <a:rPr lang="en-US" b="1" dirty="0" smtClean="0"/>
              <a:t>to replace the existing installation method with the Ark resource.</a:t>
            </a:r>
            <a:endParaRPr lang="en-US" dirty="0"/>
          </a:p>
        </p:txBody>
      </p:sp>
    </p:spTree>
    <p:extLst>
      <p:ext uri="{BB962C8B-B14F-4D97-AF65-F5344CB8AC3E}">
        <p14:creationId xmlns:p14="http://schemas.microsoft.com/office/powerpoint/2010/main" val="1301673989"/>
      </p:ext>
    </p:extLst>
  </p:cSld>
  <p:clrMapOvr>
    <a:masterClrMapping/>
  </p:clrMapOvr>
  <p:transition xmlns:p14="http://schemas.microsoft.com/office/powerpoint/2010/mai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Using the Python's Pip as a Weapon</a:t>
            </a:r>
            <a:endParaRPr lang="en-US" sz="5400" dirty="0"/>
          </a:p>
        </p:txBody>
      </p:sp>
      <p:sp>
        <p:nvSpPr>
          <p:cNvPr id="3" name="Text Placeholder 2"/>
          <p:cNvSpPr>
            <a:spLocks noGrp="1"/>
          </p:cNvSpPr>
          <p:nvPr>
            <p:ph type="subTitle" idx="1"/>
          </p:nvPr>
        </p:nvSpPr>
        <p:spPr/>
        <p:txBody>
          <a:bodyPr/>
          <a:lstStyle/>
          <a:p>
            <a:r>
              <a:rPr lang="en-US" dirty="0" smtClean="0"/>
              <a:t>When Python is installed it also installs a tool called </a:t>
            </a:r>
            <a:r>
              <a:rPr lang="en-US" b="1" dirty="0" smtClean="0"/>
              <a:t>pip </a:t>
            </a:r>
            <a:r>
              <a:rPr lang="en-US" dirty="0" smtClean="0"/>
              <a:t>that allows you to install packages. Cookbooks that rely on the python cookbook will likely need Python installed and need access to this tool. </a:t>
            </a:r>
          </a:p>
          <a:p>
            <a:endParaRPr lang="en-US" b="1" dirty="0"/>
          </a:p>
          <a:p>
            <a:r>
              <a:rPr lang="en-US" b="1" dirty="0"/>
              <a:t>Adventurers your </a:t>
            </a:r>
            <a:r>
              <a:rPr lang="en-US" b="1" dirty="0" smtClean="0"/>
              <a:t>Second goal </a:t>
            </a:r>
            <a:r>
              <a:rPr lang="en-US" b="1" dirty="0"/>
              <a:t>is </a:t>
            </a:r>
            <a:r>
              <a:rPr lang="en-US" b="1" dirty="0" smtClean="0"/>
              <a:t>to create a custom resource that allows you to leverage the pip tool in other cookbooks.</a:t>
            </a:r>
            <a:endParaRPr lang="en-US" dirty="0"/>
          </a:p>
        </p:txBody>
      </p:sp>
    </p:spTree>
    <p:extLst>
      <p:ext uri="{BB962C8B-B14F-4D97-AF65-F5344CB8AC3E}">
        <p14:creationId xmlns:p14="http://schemas.microsoft.com/office/powerpoint/2010/main" val="3651770463"/>
      </p:ext>
    </p:extLst>
  </p:cSld>
  <p:clrMapOvr>
    <a:masterClrMapping/>
  </p:clrMapOvr>
  <p:transition xmlns:p14="http://schemas.microsoft.com/office/powerpoint/2010/mai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4431174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a:t>
            </a:r>
            <a:endParaRPr lang="en-US" dirty="0"/>
          </a:p>
        </p:txBody>
      </p:sp>
      <p:sp>
        <p:nvSpPr>
          <p:cNvPr id="3" name="Subtitle 2"/>
          <p:cNvSpPr>
            <a:spLocks noGrp="1"/>
          </p:cNvSpPr>
          <p:nvPr>
            <p:ph type="subTitle" idx="1"/>
          </p:nvPr>
        </p:nvSpPr>
        <p:spPr/>
        <p:txBody>
          <a:bodyPr/>
          <a:lstStyle/>
          <a:p>
            <a:r>
              <a:rPr lang="en-US" dirty="0"/>
              <a:t>A custom </a:t>
            </a:r>
            <a:r>
              <a:rPr lang="en-US" dirty="0" smtClean="0"/>
              <a:t>resource is </a:t>
            </a:r>
            <a:r>
              <a:rPr lang="en-US" dirty="0"/>
              <a:t>a simple extension of </a:t>
            </a:r>
            <a:r>
              <a:rPr lang="en-US" dirty="0" smtClean="0"/>
              <a:t>Chef that is implemented </a:t>
            </a:r>
            <a:r>
              <a:rPr lang="en-US" dirty="0"/>
              <a:t>as part of a </a:t>
            </a:r>
            <a:r>
              <a:rPr lang="en-US" dirty="0" smtClean="0"/>
              <a:t>cookbook. It </a:t>
            </a:r>
            <a:r>
              <a:rPr lang="en-US" dirty="0"/>
              <a:t>f</a:t>
            </a:r>
            <a:r>
              <a:rPr lang="en-US" dirty="0" smtClean="0"/>
              <a:t>ollows </a:t>
            </a:r>
            <a:r>
              <a:rPr lang="en-US" dirty="0"/>
              <a:t>easy, repeatable syntax </a:t>
            </a:r>
            <a:r>
              <a:rPr lang="en-US" dirty="0" smtClean="0"/>
              <a:t>patterns and effectively </a:t>
            </a:r>
            <a:r>
              <a:rPr lang="en-US" dirty="0"/>
              <a:t>leverages resources that are built into </a:t>
            </a:r>
            <a:r>
              <a:rPr lang="en-US" dirty="0" smtClean="0"/>
              <a:t>Chef.</a:t>
            </a:r>
          </a:p>
          <a:p>
            <a:endParaRPr lang="en-US" dirty="0"/>
          </a:p>
          <a:p>
            <a:r>
              <a:rPr lang="en-US" dirty="0" smtClean="0"/>
              <a:t>The result is </a:t>
            </a:r>
            <a:r>
              <a:rPr lang="en-US" dirty="0"/>
              <a:t>reusable in the same way as resources that are built into </a:t>
            </a:r>
            <a:r>
              <a:rPr lang="en-US" dirty="0" smtClean="0"/>
              <a:t>Chef.</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a:t>
            </a:r>
            <a:endParaRPr lang="en-US" sz="3200" dirty="0" smtClean="0"/>
          </a:p>
        </p:txBody>
      </p:sp>
    </p:spTree>
    <p:extLst>
      <p:ext uri="{BB962C8B-B14F-4D97-AF65-F5344CB8AC3E}">
        <p14:creationId xmlns:p14="http://schemas.microsoft.com/office/powerpoint/2010/main" val="3237514115"/>
      </p:ext>
    </p:extLst>
  </p:cSld>
  <p:clrMapOvr>
    <a:masterClrMapping/>
  </p:clrMapOvr>
  <p:transition xmlns:p14="http://schemas.microsoft.com/office/powerpoint/2010/mai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quarter" idx="10"/>
          </p:nvPr>
        </p:nvSpPr>
        <p:spPr/>
        <p:txBody>
          <a:bodyPr/>
          <a:lstStyle/>
          <a:p>
            <a:endParaRPr lang="en-US" dirty="0" smtClean="0"/>
          </a:p>
          <a:p>
            <a:r>
              <a:rPr lang="en-US" dirty="0" smtClean="0"/>
              <a:t>pip </a:t>
            </a:r>
            <a:r>
              <a:rPr lang="en-US" dirty="0"/>
              <a:t>'</a:t>
            </a:r>
            <a:r>
              <a:rPr lang="en-US" dirty="0" err="1"/>
              <a:t>django</a:t>
            </a:r>
            <a:r>
              <a:rPr lang="en-US" dirty="0"/>
              <a:t>'</a:t>
            </a:r>
          </a:p>
        </p:txBody>
      </p:sp>
      <p:sp>
        <p:nvSpPr>
          <p:cNvPr id="9" name="Text Placeholder 8"/>
          <p:cNvSpPr>
            <a:spLocks noGrp="1"/>
          </p:cNvSpPr>
          <p:nvPr>
            <p:ph type="body" sz="quarter" idx="11"/>
          </p:nvPr>
        </p:nvSpPr>
        <p:spPr/>
        <p:txBody>
          <a:bodyPr/>
          <a:lstStyle/>
          <a:p>
            <a:r>
              <a:rPr lang="en-US" dirty="0" smtClean="0"/>
              <a:t>~/python/spec/fixtures/</a:t>
            </a:r>
            <a:r>
              <a:rPr lang="en-US" dirty="0" err="1" smtClean="0"/>
              <a:t>python_spec</a:t>
            </a:r>
            <a:r>
              <a:rPr lang="en-US" dirty="0" smtClean="0"/>
              <a:t>/recipes/</a:t>
            </a:r>
            <a:r>
              <a:rPr lang="en-US" dirty="0" err="1" smtClean="0"/>
              <a:t>pip_install.rb</a:t>
            </a:r>
            <a:endParaRPr lang="en-US" dirty="0"/>
          </a:p>
        </p:txBody>
      </p:sp>
    </p:spTree>
    <p:extLst>
      <p:ext uri="{BB962C8B-B14F-4D97-AF65-F5344CB8AC3E}">
        <p14:creationId xmlns:p14="http://schemas.microsoft.com/office/powerpoint/2010/main" val="1424731725"/>
      </p:ext>
    </p:extLst>
  </p:cSld>
  <p:clrMapOvr>
    <a:masterClrMapping/>
  </p:clrMapOvr>
  <p:transition xmlns:p14="http://schemas.microsoft.com/office/powerpoint/2010/mai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quarter" idx="10"/>
          </p:nvPr>
        </p:nvSpPr>
        <p:spPr/>
        <p:txBody>
          <a:bodyPr/>
          <a:lstStyle/>
          <a:p>
            <a:endParaRPr lang="en-US" dirty="0" smtClean="0"/>
          </a:p>
          <a:p>
            <a:r>
              <a:rPr lang="en-US" dirty="0" smtClean="0"/>
              <a:t>pip </a:t>
            </a:r>
            <a:r>
              <a:rPr lang="en-US" dirty="0"/>
              <a:t>'</a:t>
            </a:r>
            <a:r>
              <a:rPr lang="en-US" dirty="0" err="1"/>
              <a:t>django</a:t>
            </a:r>
            <a:r>
              <a:rPr lang="en-US" dirty="0" smtClean="0"/>
              <a:t>' do</a:t>
            </a:r>
          </a:p>
          <a:p>
            <a:r>
              <a:rPr lang="en-US" dirty="0" smtClean="0"/>
              <a:t>  action :install</a:t>
            </a:r>
            <a:endParaRPr lang="en-US" dirty="0"/>
          </a:p>
          <a:p>
            <a:r>
              <a:rPr lang="en-US" dirty="0" smtClean="0"/>
              <a:t>end</a:t>
            </a:r>
            <a:endParaRPr lang="en-US" dirty="0"/>
          </a:p>
        </p:txBody>
      </p:sp>
      <p:sp>
        <p:nvSpPr>
          <p:cNvPr id="9" name="Text Placeholder 8"/>
          <p:cNvSpPr>
            <a:spLocks noGrp="1"/>
          </p:cNvSpPr>
          <p:nvPr>
            <p:ph type="body" sz="quarter" idx="11"/>
          </p:nvPr>
        </p:nvSpPr>
        <p:spPr/>
        <p:txBody>
          <a:bodyPr/>
          <a:lstStyle/>
          <a:p>
            <a:r>
              <a:rPr lang="en-US" dirty="0" smtClean="0"/>
              <a:t>~/python/spec/fixtures/</a:t>
            </a:r>
            <a:r>
              <a:rPr lang="en-US" dirty="0" err="1" smtClean="0"/>
              <a:t>python_spec</a:t>
            </a:r>
            <a:r>
              <a:rPr lang="en-US" dirty="0" smtClean="0"/>
              <a:t>/recipes/</a:t>
            </a:r>
            <a:r>
              <a:rPr lang="en-US" dirty="0" err="1" smtClean="0"/>
              <a:t>pip_install.rb</a:t>
            </a:r>
            <a:endParaRPr lang="en-US" dirty="0"/>
          </a:p>
        </p:txBody>
      </p:sp>
    </p:spTree>
    <p:extLst>
      <p:ext uri="{BB962C8B-B14F-4D97-AF65-F5344CB8AC3E}">
        <p14:creationId xmlns:p14="http://schemas.microsoft.com/office/powerpoint/2010/main" val="3303894901"/>
      </p:ext>
    </p:extLst>
  </p:cSld>
  <p:clrMapOvr>
    <a:masterClrMapping/>
  </p:clrMapOvr>
  <p:transition xmlns:p14="http://schemas.microsoft.com/office/powerpoint/2010/mai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quarter" idx="10"/>
          </p:nvPr>
        </p:nvSpPr>
        <p:spPr/>
        <p:txBody>
          <a:bodyPr/>
          <a:lstStyle/>
          <a:p>
            <a:endParaRPr lang="en-US" dirty="0" smtClean="0"/>
          </a:p>
          <a:p>
            <a:r>
              <a:rPr lang="en-US" dirty="0" smtClean="0"/>
              <a:t>pip </a:t>
            </a:r>
            <a:r>
              <a:rPr lang="en-US" dirty="0"/>
              <a:t>'</a:t>
            </a:r>
            <a:r>
              <a:rPr lang="en-US" dirty="0" err="1"/>
              <a:t>django</a:t>
            </a:r>
            <a:r>
              <a:rPr lang="en-US" dirty="0" smtClean="0"/>
              <a:t>' do</a:t>
            </a:r>
          </a:p>
          <a:p>
            <a:r>
              <a:rPr lang="en-US" dirty="0"/>
              <a:t> </a:t>
            </a:r>
            <a:r>
              <a:rPr lang="en-US" dirty="0" smtClean="0"/>
              <a:t> </a:t>
            </a:r>
            <a:r>
              <a:rPr lang="en-US" dirty="0" err="1" smtClean="0"/>
              <a:t>package_name</a:t>
            </a:r>
            <a:r>
              <a:rPr lang="en-US" dirty="0" smtClean="0"/>
              <a:t> '</a:t>
            </a:r>
            <a:r>
              <a:rPr lang="en-US" dirty="0" err="1" smtClean="0"/>
              <a:t>django</a:t>
            </a:r>
            <a:r>
              <a:rPr lang="en-US" dirty="0" smtClean="0"/>
              <a:t>'</a:t>
            </a:r>
          </a:p>
          <a:p>
            <a:r>
              <a:rPr lang="en-US" dirty="0" smtClean="0"/>
              <a:t>  action :install</a:t>
            </a:r>
            <a:endParaRPr lang="en-US" dirty="0"/>
          </a:p>
          <a:p>
            <a:r>
              <a:rPr lang="en-US" dirty="0" smtClean="0"/>
              <a:t>end</a:t>
            </a:r>
            <a:endParaRPr lang="en-US" dirty="0"/>
          </a:p>
        </p:txBody>
      </p:sp>
      <p:sp>
        <p:nvSpPr>
          <p:cNvPr id="9" name="Text Placeholder 8"/>
          <p:cNvSpPr>
            <a:spLocks noGrp="1"/>
          </p:cNvSpPr>
          <p:nvPr>
            <p:ph type="body" sz="quarter" idx="11"/>
          </p:nvPr>
        </p:nvSpPr>
        <p:spPr/>
        <p:txBody>
          <a:bodyPr/>
          <a:lstStyle/>
          <a:p>
            <a:r>
              <a:rPr lang="en-US" dirty="0" smtClean="0"/>
              <a:t>~/python/spec/fixtures/</a:t>
            </a:r>
            <a:r>
              <a:rPr lang="en-US" dirty="0" err="1" smtClean="0"/>
              <a:t>python_spec</a:t>
            </a:r>
            <a:r>
              <a:rPr lang="en-US" dirty="0" smtClean="0"/>
              <a:t>/recipes/</a:t>
            </a:r>
            <a:r>
              <a:rPr lang="en-US" dirty="0" err="1" smtClean="0"/>
              <a:t>pip_install.rb</a:t>
            </a:r>
            <a:endParaRPr lang="en-US" dirty="0"/>
          </a:p>
        </p:txBody>
      </p:sp>
    </p:spTree>
    <p:extLst>
      <p:ext uri="{BB962C8B-B14F-4D97-AF65-F5344CB8AC3E}">
        <p14:creationId xmlns:p14="http://schemas.microsoft.com/office/powerpoint/2010/main" val="1358896213"/>
      </p:ext>
    </p:extLst>
  </p:cSld>
  <p:clrMapOvr>
    <a:masterClrMapping/>
  </p:clrMapOvr>
  <p:transition xmlns:p14="http://schemas.microsoft.com/office/powerpoint/2010/mai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cd ~/python</a:t>
            </a:r>
            <a:endParaRPr lang="en-US" dirty="0"/>
          </a:p>
        </p:txBody>
      </p:sp>
      <p:sp>
        <p:nvSpPr>
          <p:cNvPr id="5" name="Title 4"/>
          <p:cNvSpPr>
            <a:spLocks noGrp="1"/>
          </p:cNvSpPr>
          <p:nvPr>
            <p:ph type="title"/>
          </p:nvPr>
        </p:nvSpPr>
        <p:spPr/>
        <p:txBody>
          <a:bodyPr>
            <a:normAutofit fontScale="90000"/>
          </a:bodyPr>
          <a:lstStyle/>
          <a:p>
            <a:r>
              <a:rPr lang="en-US" dirty="0" smtClean="0"/>
              <a:t>Changing into the Directory of the Cookbook</a:t>
            </a:r>
            <a:endParaRPr lang="en-US" dirty="0"/>
          </a:p>
        </p:txBody>
      </p:sp>
    </p:spTree>
    <p:extLst>
      <p:ext uri="{BB962C8B-B14F-4D97-AF65-F5344CB8AC3E}">
        <p14:creationId xmlns:p14="http://schemas.microsoft.com/office/powerpoint/2010/main" val="440382753"/>
      </p:ext>
    </p:extLst>
  </p:cSld>
  <p:clrMapOvr>
    <a:masterClrMapping/>
  </p:clrMapOvr>
  <p:transition xmlns:p14="http://schemas.microsoft.com/office/powerpoint/2010/mai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5" name="Rectangle 4"/>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0375379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chef generate </a:t>
            </a:r>
            <a:r>
              <a:rPr lang="en-US" dirty="0" err="1" smtClean="0"/>
              <a:t>lwrp</a:t>
            </a:r>
            <a:r>
              <a:rPr lang="en-US" dirty="0" smtClean="0"/>
              <a:t> pip</a:t>
            </a:r>
            <a:endParaRPr lang="en-US" dirty="0"/>
          </a:p>
        </p:txBody>
      </p:sp>
      <p:sp>
        <p:nvSpPr>
          <p:cNvPr id="5" name="Title 4"/>
          <p:cNvSpPr>
            <a:spLocks noGrp="1"/>
          </p:cNvSpPr>
          <p:nvPr>
            <p:ph type="title"/>
          </p:nvPr>
        </p:nvSpPr>
        <p:spPr/>
        <p:txBody>
          <a:bodyPr/>
          <a:lstStyle/>
          <a:p>
            <a:r>
              <a:rPr lang="en-US" dirty="0" smtClean="0"/>
              <a:t>Generating an LWRP in the Cookbook</a:t>
            </a:r>
            <a:endParaRPr lang="en-US" dirty="0"/>
          </a:p>
        </p:txBody>
      </p:sp>
    </p:spTree>
    <p:extLst>
      <p:ext uri="{BB962C8B-B14F-4D97-AF65-F5344CB8AC3E}">
        <p14:creationId xmlns:p14="http://schemas.microsoft.com/office/powerpoint/2010/main" val="1998700006"/>
      </p:ext>
    </p:extLst>
  </p:cSld>
  <p:clrMapOvr>
    <a:masterClrMapping/>
  </p:clrMapOvr>
  <p:transition xmlns:p14="http://schemas.microsoft.com/office/powerpoint/2010/mai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a:t>
            </a:r>
            <a:r>
              <a:rPr lang="en-US" dirty="0" err="1" smtClean="0"/>
              <a:t>rm</a:t>
            </a:r>
            <a:r>
              <a:rPr lang="en-US" dirty="0" smtClean="0"/>
              <a:t> -</a:t>
            </a:r>
            <a:r>
              <a:rPr lang="en-US" dirty="0" err="1" smtClean="0"/>
              <a:t>rf</a:t>
            </a:r>
            <a:r>
              <a:rPr lang="en-US" dirty="0" smtClean="0"/>
              <a:t> providers</a:t>
            </a:r>
            <a:endParaRPr lang="en-US" dirty="0"/>
          </a:p>
        </p:txBody>
      </p:sp>
      <p:sp>
        <p:nvSpPr>
          <p:cNvPr id="5" name="Title 4"/>
          <p:cNvSpPr>
            <a:spLocks noGrp="1"/>
          </p:cNvSpPr>
          <p:nvPr>
            <p:ph type="title"/>
          </p:nvPr>
        </p:nvSpPr>
        <p:spPr/>
        <p:txBody>
          <a:bodyPr>
            <a:normAutofit/>
          </a:bodyPr>
          <a:lstStyle/>
          <a:p>
            <a:r>
              <a:rPr lang="en-US" sz="4800" dirty="0" smtClean="0"/>
              <a:t>Removing the Unnecessary Providers Directory</a:t>
            </a:r>
            <a:endParaRPr lang="en-US" sz="4800" dirty="0"/>
          </a:p>
        </p:txBody>
      </p:sp>
    </p:spTree>
    <p:extLst>
      <p:ext uri="{BB962C8B-B14F-4D97-AF65-F5344CB8AC3E}">
        <p14:creationId xmlns:p14="http://schemas.microsoft.com/office/powerpoint/2010/main" val="2294698358"/>
      </p:ext>
    </p:extLst>
  </p:cSld>
  <p:clrMapOvr>
    <a:masterClrMapping/>
  </p:clrMapOvr>
  <p:transition xmlns:p14="http://schemas.microsoft.com/office/powerpoint/2010/mai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name of the resource</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6" name="Text Placeholder 5"/>
          <p:cNvSpPr>
            <a:spLocks noGrp="1"/>
          </p:cNvSpPr>
          <p:nvPr>
            <p:ph type="body" sz="quarter" idx="13"/>
          </p:nvPr>
        </p:nvSpPr>
        <p:spPr>
          <a:xfrm>
            <a:off x="1135042" y="2126601"/>
            <a:ext cx="14404273" cy="626533"/>
          </a:xfrm>
        </p:spPr>
        <p:txBody>
          <a:bodyPr/>
          <a:lstStyle/>
          <a:p>
            <a:endParaRPr lang="en-US" dirty="0"/>
          </a:p>
        </p:txBody>
      </p:sp>
    </p:spTree>
    <p:extLst>
      <p:ext uri="{BB962C8B-B14F-4D97-AF65-F5344CB8AC3E}">
        <p14:creationId xmlns:p14="http://schemas.microsoft.com/office/powerpoint/2010/main" val="2389090507"/>
      </p:ext>
    </p:extLst>
  </p:cSld>
  <p:clrMapOvr>
    <a:masterClrMapping/>
  </p:clrMapOvr>
  <p:transition xmlns:p14="http://schemas.microsoft.com/office/powerpoint/2010/mai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action</a:t>
            </a:r>
            <a:endParaRPr lang="en-US" dirty="0"/>
          </a:p>
        </p:txBody>
      </p:sp>
      <p:sp>
        <p:nvSpPr>
          <p:cNvPr id="3" name="Subtitle 2"/>
          <p:cNvSpPr>
            <a:spLocks noGrp="1"/>
          </p:cNvSpPr>
          <p:nvPr>
            <p:ph type="subTitle" idx="1"/>
          </p:nvPr>
        </p:nvSpPr>
        <p:spPr/>
        <p:txBody>
          <a:bodyPr/>
          <a:lstStyle/>
          <a:p>
            <a:r>
              <a:rPr lang="en-US" dirty="0"/>
              <a:t>Each custom resource must have at least one action that is defined within an action </a:t>
            </a:r>
            <a:r>
              <a:rPr lang="en-US" dirty="0" smtClean="0"/>
              <a:t>block.</a:t>
            </a:r>
          </a:p>
          <a:p>
            <a:endParaRPr lang="en-US" dirty="0"/>
          </a:p>
          <a:p>
            <a:r>
              <a:rPr lang="en-US" dirty="0" smtClean="0"/>
              <a:t>The first action defined in the resource definition is considered the default action.</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custom_resources.html#define-actions</a:t>
            </a:r>
            <a:endParaRPr lang="en-US" sz="3200" dirty="0" smtClean="0"/>
          </a:p>
        </p:txBody>
      </p:sp>
    </p:spTree>
    <p:extLst>
      <p:ext uri="{BB962C8B-B14F-4D97-AF65-F5344CB8AC3E}">
        <p14:creationId xmlns:p14="http://schemas.microsoft.com/office/powerpoint/2010/main" val="2526421445"/>
      </p:ext>
    </p:extLst>
  </p:cSld>
  <p:clrMapOvr>
    <a:masterClrMapping/>
  </p:clrMapOvr>
  <p:transition xmlns:p14="http://schemas.microsoft.com/office/powerpoint/2010/mai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a:p>
          <a:p>
            <a:r>
              <a:rPr lang="en-US" dirty="0" smtClean="0"/>
              <a:t>action :install do</a:t>
            </a:r>
          </a:p>
          <a:p>
            <a:r>
              <a:rPr lang="en-US" dirty="0" smtClean="0"/>
              <a:t>  # ... contains the resources needed to converge</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6" name="Text Placeholder 5"/>
          <p:cNvSpPr>
            <a:spLocks noGrp="1"/>
          </p:cNvSpPr>
          <p:nvPr>
            <p:ph type="body" sz="quarter" idx="13"/>
          </p:nvPr>
        </p:nvSpPr>
        <p:spPr>
          <a:xfrm>
            <a:off x="1135042" y="3166791"/>
            <a:ext cx="14404273" cy="1743876"/>
          </a:xfrm>
        </p:spPr>
        <p:txBody>
          <a:bodyPr/>
          <a:lstStyle/>
          <a:p>
            <a:endParaRPr lang="en-US" dirty="0"/>
          </a:p>
        </p:txBody>
      </p:sp>
    </p:spTree>
    <p:extLst>
      <p:ext uri="{BB962C8B-B14F-4D97-AF65-F5344CB8AC3E}">
        <p14:creationId xmlns:p14="http://schemas.microsoft.com/office/powerpoint/2010/main" val="171392916"/>
      </p:ext>
    </p:extLst>
  </p:cSld>
  <p:clrMapOvr>
    <a:masterClrMapping/>
  </p:clrMapOvr>
  <p:transition xmlns:p14="http://schemas.microsoft.com/office/powerpoint/2010/mai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a:p>
          <a:p>
            <a:r>
              <a:rPr lang="en-US" dirty="0" smtClean="0"/>
              <a:t>action :install do</a:t>
            </a:r>
          </a:p>
          <a:p>
            <a:r>
              <a:rPr lang="en-US" dirty="0" smtClean="0"/>
              <a:t>  execute '/</a:t>
            </a:r>
            <a:r>
              <a:rPr lang="en-US" dirty="0" err="1" smtClean="0"/>
              <a:t>usr</a:t>
            </a:r>
            <a:r>
              <a:rPr lang="en-US" dirty="0" smtClean="0"/>
              <a:t>/local/bin/pip3 install PACKAGENAME'</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6" name="Text Placeholder 5"/>
          <p:cNvSpPr>
            <a:spLocks noGrp="1"/>
          </p:cNvSpPr>
          <p:nvPr>
            <p:ph type="body" sz="quarter" idx="13"/>
          </p:nvPr>
        </p:nvSpPr>
        <p:spPr>
          <a:xfrm>
            <a:off x="1135042" y="3676952"/>
            <a:ext cx="14404273" cy="653144"/>
          </a:xfrm>
        </p:spPr>
        <p:txBody>
          <a:bodyPr/>
          <a:lstStyle/>
          <a:p>
            <a:endParaRPr lang="en-US" dirty="0"/>
          </a:p>
        </p:txBody>
      </p:sp>
    </p:spTree>
    <p:extLst>
      <p:ext uri="{BB962C8B-B14F-4D97-AF65-F5344CB8AC3E}">
        <p14:creationId xmlns:p14="http://schemas.microsoft.com/office/powerpoint/2010/main" val="4294597521"/>
      </p:ext>
    </p:extLst>
  </p:cSld>
  <p:clrMapOvr>
    <a:masterClrMapping/>
  </p:clrMapOvr>
  <p:transition xmlns:p14="http://schemas.microsoft.com/office/powerpoint/2010/main" spd="med">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property</a:t>
            </a:r>
            <a:endParaRPr lang="en-US" dirty="0"/>
          </a:p>
        </p:txBody>
      </p:sp>
      <p:sp>
        <p:nvSpPr>
          <p:cNvPr id="3" name="Subtitle 2"/>
          <p:cNvSpPr>
            <a:spLocks noGrp="1"/>
          </p:cNvSpPr>
          <p:nvPr>
            <p:ph type="subTitle" idx="1"/>
          </p:nvPr>
        </p:nvSpPr>
        <p:spPr/>
        <p:txBody>
          <a:bodyPr/>
          <a:lstStyle/>
          <a:p>
            <a:r>
              <a:rPr lang="en-US" dirty="0"/>
              <a:t>Custom properties are defined in the resource</a:t>
            </a:r>
            <a:r>
              <a:rPr lang="en-US" dirty="0" smtClean="0"/>
              <a:t>. A property describes a field that a user of the custom resource can set when they define the custom resource within their recipes.</a:t>
            </a:r>
          </a:p>
          <a:p>
            <a:endParaRPr lang="en-US" dirty="0"/>
          </a:p>
          <a:p>
            <a:r>
              <a:rPr lang="en-US" dirty="0" smtClean="0"/>
              <a:t>These properties have a type, can have default values, or be set to retrieve the value from the name of the resource.</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custom_resources.html#define-properties</a:t>
            </a:r>
            <a:endParaRPr lang="en-US" sz="3200" dirty="0" smtClean="0"/>
          </a:p>
        </p:txBody>
      </p:sp>
    </p:spTree>
    <p:extLst>
      <p:ext uri="{BB962C8B-B14F-4D97-AF65-F5344CB8AC3E}">
        <p14:creationId xmlns:p14="http://schemas.microsoft.com/office/powerpoint/2010/main" val="2330742314"/>
      </p:ext>
    </p:extLst>
  </p:cSld>
  <p:clrMapOvr>
    <a:masterClrMapping/>
  </p:clrMapOvr>
  <p:transition xmlns:p14="http://schemas.microsoft.com/office/powerpoint/2010/main" spd="med">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smtClean="0"/>
          </a:p>
          <a:p>
            <a:r>
              <a:rPr lang="en-US" dirty="0" smtClean="0"/>
              <a:t>property :</a:t>
            </a:r>
            <a:r>
              <a:rPr lang="en-US" dirty="0" err="1" smtClean="0"/>
              <a:t>package_name</a:t>
            </a:r>
            <a:r>
              <a:rPr lang="en-US" dirty="0" smtClean="0"/>
              <a:t>, String</a:t>
            </a:r>
            <a:endParaRPr lang="en-US" dirty="0"/>
          </a:p>
          <a:p>
            <a:endParaRPr lang="en-US" dirty="0"/>
          </a:p>
          <a:p>
            <a:r>
              <a:rPr lang="en-US" dirty="0" smtClean="0"/>
              <a:t>action :install do</a:t>
            </a:r>
          </a:p>
          <a:p>
            <a:r>
              <a:rPr lang="en-US" dirty="0" smtClean="0"/>
              <a:t>  execute "/</a:t>
            </a:r>
            <a:r>
              <a:rPr lang="en-US" dirty="0" err="1" smtClean="0"/>
              <a:t>usr</a:t>
            </a:r>
            <a:r>
              <a:rPr lang="en-US" dirty="0" smtClean="0"/>
              <a:t>/local/bin/pip3 install #{</a:t>
            </a:r>
            <a:r>
              <a:rPr lang="en-US" dirty="0" err="1" smtClean="0"/>
              <a:t>package_name</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7" name="Text Placeholder 6"/>
          <p:cNvSpPr>
            <a:spLocks noGrp="1"/>
          </p:cNvSpPr>
          <p:nvPr>
            <p:ph type="body" sz="quarter" idx="13"/>
          </p:nvPr>
        </p:nvSpPr>
        <p:spPr>
          <a:xfrm>
            <a:off x="9325429" y="4727077"/>
            <a:ext cx="3422952" cy="626533"/>
          </a:xfrm>
        </p:spPr>
        <p:txBody>
          <a:bodyPr/>
          <a:lstStyle/>
          <a:p>
            <a:endParaRPr lang="en-US" dirty="0"/>
          </a:p>
        </p:txBody>
      </p:sp>
      <p:sp>
        <p:nvSpPr>
          <p:cNvPr id="8" name="Text Placeholder 6"/>
          <p:cNvSpPr>
            <a:spLocks noGrp="1"/>
          </p:cNvSpPr>
          <p:nvPr>
            <p:ph type="body" sz="quarter" idx="13"/>
          </p:nvPr>
        </p:nvSpPr>
        <p:spPr>
          <a:xfrm>
            <a:off x="1106013" y="3198239"/>
            <a:ext cx="14404273" cy="626533"/>
          </a:xfrm>
        </p:spPr>
        <p:txBody>
          <a:bodyPr/>
          <a:lstStyle/>
          <a:p>
            <a:endParaRPr lang="en-US" dirty="0"/>
          </a:p>
        </p:txBody>
      </p:sp>
    </p:spTree>
    <p:extLst>
      <p:ext uri="{BB962C8B-B14F-4D97-AF65-F5344CB8AC3E}">
        <p14:creationId xmlns:p14="http://schemas.microsoft.com/office/powerpoint/2010/main" val="3450145406"/>
      </p:ext>
    </p:extLst>
  </p:cSld>
  <p:clrMapOvr>
    <a:masterClrMapping/>
  </p:clrMapOvr>
  <p:transition xmlns:p14="http://schemas.microsoft.com/office/powerpoint/2010/main" spd="med">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a:t>
            </a:r>
            <a:r>
              <a:rPr lang="en-US" dirty="0" err="1" smtClean="0"/>
              <a:t>name_property</a:t>
            </a:r>
            <a:endParaRPr lang="en-US" dirty="0"/>
          </a:p>
        </p:txBody>
      </p:sp>
      <p:sp>
        <p:nvSpPr>
          <p:cNvPr id="3" name="Subtitle 2"/>
          <p:cNvSpPr>
            <a:spLocks noGrp="1"/>
          </p:cNvSpPr>
          <p:nvPr>
            <p:ph type="subTitle" idx="1"/>
          </p:nvPr>
        </p:nvSpPr>
        <p:spPr/>
        <p:txBody>
          <a:bodyPr/>
          <a:lstStyle/>
          <a:p>
            <a:r>
              <a:rPr lang="en-US" dirty="0"/>
              <a:t>Custom properties are defined in the resource. A property describes a field that a user of the custom resource can set when they define the custom resource within their recipes.</a:t>
            </a:r>
          </a:p>
          <a:p>
            <a:endParaRPr lang="en-US" dirty="0"/>
          </a:p>
          <a:p>
            <a:r>
              <a:rPr lang="en-US" dirty="0"/>
              <a:t>These properties have a type, can have default values, </a:t>
            </a:r>
            <a:r>
              <a:rPr lang="en-US" b="1" dirty="0"/>
              <a:t>or be set to retrieve the value from the name of the resource</a:t>
            </a:r>
            <a:r>
              <a:rPr lang="en-US" dirty="0"/>
              <a:t>.</a:t>
            </a:r>
          </a:p>
          <a:p>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custom_resources.html#define-properties</a:t>
            </a:r>
            <a:endParaRPr lang="en-US" sz="3200" dirty="0" smtClean="0"/>
          </a:p>
        </p:txBody>
      </p:sp>
    </p:spTree>
    <p:extLst>
      <p:ext uri="{BB962C8B-B14F-4D97-AF65-F5344CB8AC3E}">
        <p14:creationId xmlns:p14="http://schemas.microsoft.com/office/powerpoint/2010/main" val="3126834718"/>
      </p:ext>
    </p:extLst>
  </p:cSld>
  <p:clrMapOvr>
    <a:masterClrMapping/>
  </p:clrMapOvr>
  <p:transition xmlns:p14="http://schemas.microsoft.com/office/powerpoint/2010/main" spd="med">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smtClean="0"/>
          </a:p>
          <a:p>
            <a:r>
              <a:rPr lang="en-US" dirty="0" smtClean="0"/>
              <a:t>property :</a:t>
            </a:r>
            <a:r>
              <a:rPr lang="en-US" dirty="0" err="1" smtClean="0"/>
              <a:t>package_name</a:t>
            </a:r>
            <a:r>
              <a:rPr lang="en-US" dirty="0" smtClean="0"/>
              <a:t>, String, </a:t>
            </a:r>
            <a:r>
              <a:rPr lang="en-US" dirty="0" err="1" smtClean="0"/>
              <a:t>name_property</a:t>
            </a:r>
            <a:r>
              <a:rPr lang="en-US" dirty="0" smtClean="0"/>
              <a:t>: true</a:t>
            </a:r>
            <a:endParaRPr lang="en-US" dirty="0"/>
          </a:p>
          <a:p>
            <a:endParaRPr lang="en-US" dirty="0"/>
          </a:p>
          <a:p>
            <a:r>
              <a:rPr lang="en-US" dirty="0" smtClean="0"/>
              <a:t>action :install do</a:t>
            </a:r>
          </a:p>
          <a:p>
            <a:r>
              <a:rPr lang="en-US" dirty="0" smtClean="0"/>
              <a:t>  execute "/</a:t>
            </a:r>
            <a:r>
              <a:rPr lang="en-US" dirty="0" err="1" smtClean="0"/>
              <a:t>usr</a:t>
            </a:r>
            <a:r>
              <a:rPr lang="en-US" dirty="0" smtClean="0"/>
              <a:t>/local/bin/pip3 install #{</a:t>
            </a:r>
            <a:r>
              <a:rPr lang="en-US" dirty="0" err="1" smtClean="0"/>
              <a:t>package_name</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7" name="Text Placeholder 6"/>
          <p:cNvSpPr>
            <a:spLocks noGrp="1"/>
          </p:cNvSpPr>
          <p:nvPr>
            <p:ph type="body" sz="quarter" idx="13"/>
          </p:nvPr>
        </p:nvSpPr>
        <p:spPr>
          <a:xfrm>
            <a:off x="1135042" y="3142601"/>
            <a:ext cx="14404273" cy="626533"/>
          </a:xfrm>
        </p:spPr>
        <p:txBody>
          <a:bodyPr/>
          <a:lstStyle/>
          <a:p>
            <a:endParaRPr lang="en-US" dirty="0"/>
          </a:p>
        </p:txBody>
      </p:sp>
    </p:spTree>
    <p:extLst>
      <p:ext uri="{BB962C8B-B14F-4D97-AF65-F5344CB8AC3E}">
        <p14:creationId xmlns:p14="http://schemas.microsoft.com/office/powerpoint/2010/main" val="1778682090"/>
      </p:ext>
    </p:extLst>
  </p:cSld>
  <p:clrMapOvr>
    <a:masterClrMapping/>
  </p:clrMapOvr>
  <p:transition xmlns:p14="http://schemas.microsoft.com/office/powerpoint/2010/mai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6192"/>
            <a:ext cx="16272256" cy="12204192"/>
          </a:xfrm>
          <a:prstGeom prst="rect">
            <a:avLst/>
          </a:prstGeom>
        </p:spPr>
      </p:pic>
    </p:spTree>
    <p:extLst>
      <p:ext uri="{BB962C8B-B14F-4D97-AF65-F5344CB8AC3E}">
        <p14:creationId xmlns:p14="http://schemas.microsoft.com/office/powerpoint/2010/main" val="13409239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5585279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a:xfrm>
            <a:off x="1671638" y="3260725"/>
            <a:ext cx="12319000" cy="3025775"/>
          </a:xfrm>
        </p:spPr>
        <p:txBody>
          <a:bodyPr/>
          <a:lstStyle/>
          <a:p>
            <a:r>
              <a:rPr lang="en-US" dirty="0" smtClean="0"/>
              <a:t>Refactor the Python cookbook's default recipe to use the ark resource to </a:t>
            </a:r>
            <a:r>
              <a:rPr lang="en-US" dirty="0" err="1" smtClean="0"/>
              <a:t>install_with_make</a:t>
            </a:r>
            <a:r>
              <a:rPr lang="en-US" dirty="0" smtClean="0"/>
              <a:t> Python 3.4.4</a:t>
            </a:r>
          </a:p>
          <a:p>
            <a:pPr marL="0" indent="0">
              <a:buNone/>
            </a:pPr>
            <a:endParaRPr lang="en-US" dirty="0"/>
          </a:p>
          <a:p>
            <a:r>
              <a:rPr lang="en-US" dirty="0" smtClean="0"/>
              <a:t>Define a custom resource, named `pip`</a:t>
            </a:r>
            <a:endParaRPr lang="en-US" dirty="0"/>
          </a:p>
          <a:p>
            <a:endParaRPr lang="en-US" dirty="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for the Python cookbook with 100% coverage</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786256782"/>
      </p:ext>
    </p:extLst>
  </p:cSld>
  <p:clrMapOvr>
    <a:masterClrMapping/>
  </p:clrMapOvr>
  <p:transition xmlns:p14="http://schemas.microsoft.com/office/powerpoint/2010/main" spd="med">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7733657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nchor="ctr"/>
          <a:lstStyle/>
          <a:p>
            <a:pPr algn="ctr"/>
            <a:r>
              <a:rPr lang="en-US" sz="4000" b="1" dirty="0"/>
              <a:t>https://</a:t>
            </a:r>
            <a:r>
              <a:rPr lang="en-US" sz="4000" b="1" dirty="0" err="1"/>
              <a:t>goo.gl</a:t>
            </a:r>
            <a:r>
              <a:rPr lang="en-US" sz="4000" b="1" dirty="0"/>
              <a:t>/Etc9Gv</a:t>
            </a:r>
          </a:p>
        </p:txBody>
      </p:sp>
    </p:spTree>
    <p:extLst>
      <p:ext uri="{BB962C8B-B14F-4D97-AF65-F5344CB8AC3E}">
        <p14:creationId xmlns:p14="http://schemas.microsoft.com/office/powerpoint/2010/main" val="3221520474"/>
      </p:ext>
    </p:extLst>
  </p:cSld>
  <p:clrMapOvr>
    <a:masterClrMapping/>
  </p:clrMapOvr>
  <p:transition xmlns:p14="http://schemas.microsoft.com/office/powerpoint/2010/main" spd="med">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1708091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844772"/>
      </p:ext>
    </p:extLst>
  </p:cSld>
  <p:clrMapOvr>
    <a:masterClrMapping/>
  </p:clrMapOvr>
  <p:transition xmlns:p14="http://schemas.microsoft.com/office/powerpoint/2010/main" spd="med">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5" name="Rectangle 4"/>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7852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04" y="-524256"/>
            <a:ext cx="16613632" cy="12460224"/>
          </a:xfrm>
          <a:prstGeom prst="rect">
            <a:avLst/>
          </a:prstGeom>
        </p:spPr>
      </p:pic>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5448206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smtClean="0"/>
              <a:t>The Golden Cobra Has Requirements</a:t>
            </a:r>
            <a:endParaRPr lang="en-US" sz="4800" dirty="0"/>
          </a:p>
        </p:txBody>
      </p:sp>
      <p:sp>
        <p:nvSpPr>
          <p:cNvPr id="3" name="Text Placeholder 2"/>
          <p:cNvSpPr>
            <a:spLocks noGrp="1"/>
          </p:cNvSpPr>
          <p:nvPr>
            <p:ph type="subTitle" idx="1"/>
          </p:nvPr>
        </p:nvSpPr>
        <p:spPr/>
        <p:txBody>
          <a:bodyPr/>
          <a:lstStyle/>
          <a:p>
            <a:r>
              <a:rPr lang="en-US" dirty="0" smtClean="0"/>
              <a:t>The </a:t>
            </a:r>
            <a:r>
              <a:rPr lang="en-US" dirty="0" err="1" smtClean="0"/>
              <a:t>golden_cobra</a:t>
            </a:r>
            <a:r>
              <a:rPr lang="en-US" dirty="0" smtClean="0"/>
              <a:t> cookbook is an application cookbook that deploys a </a:t>
            </a:r>
            <a:r>
              <a:rPr lang="en-US" dirty="0" err="1" smtClean="0"/>
              <a:t>Django</a:t>
            </a:r>
            <a:r>
              <a:rPr lang="en-US" dirty="0" smtClean="0"/>
              <a:t> application. It needs Python installed, a number of Python packages, and relies on a data bag.</a:t>
            </a:r>
          </a:p>
          <a:p>
            <a:endParaRPr lang="en-US" dirty="0"/>
          </a:p>
          <a:p>
            <a:r>
              <a:rPr lang="en-US" b="1" dirty="0" smtClean="0"/>
              <a:t>Adventurers your goal is to finish the </a:t>
            </a:r>
            <a:r>
              <a:rPr lang="en-US" b="1" dirty="0" err="1" smtClean="0"/>
              <a:t>golden_cobra</a:t>
            </a:r>
            <a:r>
              <a:rPr lang="en-US" b="1" dirty="0" smtClean="0"/>
              <a:t>!</a:t>
            </a:r>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33228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Existing Default Recipe</a:t>
            </a:r>
            <a:endParaRPr lang="en-US" dirty="0"/>
          </a:p>
        </p:txBody>
      </p:sp>
      <p:sp>
        <p:nvSpPr>
          <p:cNvPr id="3" name="Content Placeholder 2"/>
          <p:cNvSpPr>
            <a:spLocks noGrp="1"/>
          </p:cNvSpPr>
          <p:nvPr>
            <p:ph sz="quarter" idx="10"/>
          </p:nvPr>
        </p:nvSpPr>
        <p:spPr/>
        <p:txBody>
          <a:bodyPr/>
          <a:lstStyle/>
          <a:p>
            <a:r>
              <a:rPr lang="en-US" dirty="0"/>
              <a:t>execute 'yum update -y'</a:t>
            </a:r>
          </a:p>
          <a:p>
            <a:endParaRPr lang="en-US" dirty="0"/>
          </a:p>
          <a:p>
            <a:r>
              <a:rPr lang="en-US" dirty="0"/>
              <a:t>package '</a:t>
            </a:r>
            <a:r>
              <a:rPr lang="en-US" dirty="0" err="1"/>
              <a:t>sqlite-devel</a:t>
            </a:r>
            <a:r>
              <a:rPr lang="en-US" dirty="0"/>
              <a:t>'</a:t>
            </a:r>
          </a:p>
          <a:p>
            <a:endParaRPr lang="en-US" dirty="0"/>
          </a:p>
          <a:p>
            <a:r>
              <a:rPr lang="en-US" dirty="0"/>
              <a:t># TODO: install python 3.4.4</a:t>
            </a:r>
          </a:p>
          <a:p>
            <a:r>
              <a:rPr lang="en-US" dirty="0"/>
              <a:t># TODO: install python packages: </a:t>
            </a:r>
            <a:r>
              <a:rPr lang="en-US" dirty="0" err="1"/>
              <a:t>django</a:t>
            </a:r>
            <a:r>
              <a:rPr lang="en-US" dirty="0"/>
              <a:t>, </a:t>
            </a:r>
            <a:r>
              <a:rPr lang="en-US" dirty="0" err="1"/>
              <a:t>uwsgi</a:t>
            </a:r>
            <a:r>
              <a:rPr lang="en-US" dirty="0"/>
              <a:t>, and </a:t>
            </a:r>
            <a:r>
              <a:rPr lang="en-US" dirty="0" err="1"/>
              <a:t>gunicorn</a:t>
            </a:r>
            <a:endParaRPr lang="en-US" dirty="0"/>
          </a:p>
          <a:p>
            <a:endParaRPr lang="en-US" dirty="0"/>
          </a:p>
          <a:p>
            <a:r>
              <a:rPr lang="en-US" dirty="0"/>
              <a:t>directory '/sites'</a:t>
            </a:r>
          </a:p>
          <a:p>
            <a:endParaRPr lang="en-US" dirty="0"/>
          </a:p>
          <a:p>
            <a:r>
              <a:rPr lang="en-US" dirty="0"/>
              <a:t>package 'git</a:t>
            </a:r>
            <a:r>
              <a:rPr lang="en-US" dirty="0" smtClean="0"/>
              <a:t>'</a:t>
            </a:r>
          </a:p>
          <a:p>
            <a:r>
              <a:rPr lang="en-US" dirty="0"/>
              <a:t># ... CONTINUES ON THE NEXT SLIDE ..</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golden_cobra</a:t>
            </a:r>
            <a:r>
              <a:rPr lang="en-US" dirty="0" smtClean="0"/>
              <a:t>/recipes/</a:t>
            </a:r>
            <a:r>
              <a:rPr lang="en-US" dirty="0" err="1" smtClean="0"/>
              <a:t>default.rb</a:t>
            </a:r>
            <a:endParaRPr lang="en-US" dirty="0"/>
          </a:p>
        </p:txBody>
      </p:sp>
    </p:spTree>
    <p:extLst>
      <p:ext uri="{BB962C8B-B14F-4D97-AF65-F5344CB8AC3E}">
        <p14:creationId xmlns:p14="http://schemas.microsoft.com/office/powerpoint/2010/main" val="5178260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Existing Default Recipe</a:t>
            </a:r>
            <a:endParaRPr lang="en-US" dirty="0"/>
          </a:p>
        </p:txBody>
      </p:sp>
      <p:sp>
        <p:nvSpPr>
          <p:cNvPr id="3" name="Content Placeholder 2"/>
          <p:cNvSpPr>
            <a:spLocks noGrp="1"/>
          </p:cNvSpPr>
          <p:nvPr>
            <p:ph sz="quarter" idx="10"/>
          </p:nvPr>
        </p:nvSpPr>
        <p:spPr/>
        <p:txBody>
          <a:bodyPr>
            <a:normAutofit/>
          </a:bodyPr>
          <a:lstStyle/>
          <a:p>
            <a:r>
              <a:rPr lang="en-US" dirty="0" smtClean="0"/>
              <a:t># ... CONTINUED FROM THE PREVIOUS SLIDE ...</a:t>
            </a:r>
          </a:p>
          <a:p>
            <a:endParaRPr lang="en-US" sz="2900" dirty="0" smtClean="0"/>
          </a:p>
          <a:p>
            <a:r>
              <a:rPr lang="en-US" sz="2900" dirty="0" smtClean="0"/>
              <a:t>search</a:t>
            </a:r>
            <a:r>
              <a:rPr lang="en-US" sz="2900" dirty="0"/>
              <a:t>('site','*:*').each do |</a:t>
            </a:r>
            <a:r>
              <a:rPr lang="en-US" sz="2900" dirty="0" err="1"/>
              <a:t>site_data</a:t>
            </a:r>
            <a:r>
              <a:rPr lang="en-US" sz="2900" dirty="0"/>
              <a:t>|</a:t>
            </a:r>
          </a:p>
          <a:p>
            <a:endParaRPr lang="en-US" sz="2900" dirty="0" smtClean="0"/>
          </a:p>
          <a:p>
            <a:r>
              <a:rPr lang="en-US" sz="2900" dirty="0"/>
              <a:t> </a:t>
            </a:r>
            <a:r>
              <a:rPr lang="en-US" sz="2900" dirty="0" smtClean="0"/>
              <a:t> git </a:t>
            </a:r>
            <a:r>
              <a:rPr lang="en-US" sz="2900" dirty="0"/>
              <a:t>"/sites/#{</a:t>
            </a:r>
            <a:r>
              <a:rPr lang="en-US" sz="2900" dirty="0" err="1"/>
              <a:t>site_name</a:t>
            </a:r>
            <a:r>
              <a:rPr lang="en-US" sz="2900" dirty="0"/>
              <a:t>}" </a:t>
            </a:r>
            <a:r>
              <a:rPr lang="en-US" sz="2900" dirty="0" smtClean="0"/>
              <a:t># ... collapsed definitions</a:t>
            </a:r>
            <a:endParaRPr lang="en-US" sz="2900" dirty="0"/>
          </a:p>
          <a:p>
            <a:r>
              <a:rPr lang="en-US" sz="2900" dirty="0"/>
              <a:t>  execute '/</a:t>
            </a:r>
            <a:r>
              <a:rPr lang="en-US" sz="2900" dirty="0" err="1"/>
              <a:t>usr</a:t>
            </a:r>
            <a:r>
              <a:rPr lang="en-US" sz="2900" dirty="0"/>
              <a:t>/local/bin/python3 </a:t>
            </a:r>
            <a:r>
              <a:rPr lang="en-US" sz="2900" dirty="0" err="1"/>
              <a:t>manage.py</a:t>
            </a:r>
            <a:r>
              <a:rPr lang="en-US" sz="2900" dirty="0"/>
              <a:t> migrate</a:t>
            </a:r>
            <a:r>
              <a:rPr lang="en-US" sz="2900" dirty="0" smtClean="0"/>
              <a:t>' #...</a:t>
            </a:r>
            <a:endParaRPr lang="en-US" sz="2900" dirty="0"/>
          </a:p>
          <a:p>
            <a:r>
              <a:rPr lang="en-US" sz="2900" dirty="0"/>
              <a:t>  execute "</a:t>
            </a:r>
            <a:r>
              <a:rPr lang="en-US" sz="2900" dirty="0" err="1"/>
              <a:t>gunicorn</a:t>
            </a:r>
            <a:r>
              <a:rPr lang="en-US" sz="2900" dirty="0"/>
              <a:t> #{</a:t>
            </a:r>
            <a:r>
              <a:rPr lang="en-US" sz="2900" dirty="0" err="1"/>
              <a:t>site_name</a:t>
            </a:r>
            <a:r>
              <a:rPr lang="en-US" sz="2900" dirty="0"/>
              <a:t>}.</a:t>
            </a:r>
            <a:r>
              <a:rPr lang="en-US" sz="2900" dirty="0" err="1"/>
              <a:t>wsgi</a:t>
            </a:r>
            <a:r>
              <a:rPr lang="en-US" sz="2900" dirty="0"/>
              <a:t> -D -b #{</a:t>
            </a:r>
            <a:r>
              <a:rPr lang="en-US" sz="2900" dirty="0" err="1"/>
              <a:t>site_bind</a:t>
            </a:r>
            <a:r>
              <a:rPr lang="en-US" sz="2900" dirty="0"/>
              <a:t>}" </a:t>
            </a:r>
            <a:r>
              <a:rPr lang="en-US" sz="2900" dirty="0" smtClean="0"/>
              <a:t>#...</a:t>
            </a:r>
          </a:p>
          <a:p>
            <a:endParaRPr lang="en-US" sz="2900" dirty="0"/>
          </a:p>
          <a:p>
            <a:r>
              <a:rPr lang="en-US" sz="2900" dirty="0" smtClean="0"/>
              <a:t>end</a:t>
            </a:r>
            <a:endParaRPr lang="en-US" sz="2900" dirty="0"/>
          </a:p>
          <a:p>
            <a:endParaRPr lang="en-US" dirty="0"/>
          </a:p>
          <a:p>
            <a:endParaRPr lang="en-US" dirty="0" smtClean="0"/>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golden_cobra</a:t>
            </a:r>
            <a:r>
              <a:rPr lang="en-US" dirty="0" smtClean="0"/>
              <a:t>/recipes/</a:t>
            </a:r>
            <a:r>
              <a:rPr lang="en-US" dirty="0" err="1" smtClean="0"/>
              <a:t>default.rb</a:t>
            </a:r>
            <a:endParaRPr lang="en-US" dirty="0"/>
          </a:p>
        </p:txBody>
      </p:sp>
    </p:spTree>
    <p:extLst>
      <p:ext uri="{BB962C8B-B14F-4D97-AF65-F5344CB8AC3E}">
        <p14:creationId xmlns:p14="http://schemas.microsoft.com/office/powerpoint/2010/main" val="24337970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smtClean="0"/>
              <a:t>The Golden Cobra Has Requirements</a:t>
            </a:r>
            <a:endParaRPr lang="en-US" sz="4800" dirty="0"/>
          </a:p>
        </p:txBody>
      </p:sp>
      <p:sp>
        <p:nvSpPr>
          <p:cNvPr id="3" name="Text Placeholder 2"/>
          <p:cNvSpPr>
            <a:spLocks noGrp="1"/>
          </p:cNvSpPr>
          <p:nvPr>
            <p:ph type="subTitle" idx="1"/>
          </p:nvPr>
        </p:nvSpPr>
        <p:spPr/>
        <p:txBody>
          <a:bodyPr/>
          <a:lstStyle/>
          <a:p>
            <a:r>
              <a:rPr lang="en-US" dirty="0" smtClean="0"/>
              <a:t>The </a:t>
            </a:r>
            <a:r>
              <a:rPr lang="en-US" dirty="0" err="1" smtClean="0"/>
              <a:t>golden_cobra</a:t>
            </a:r>
            <a:r>
              <a:rPr lang="en-US" dirty="0" smtClean="0"/>
              <a:t> cookbook is an application cookbook that deploys a </a:t>
            </a:r>
            <a:r>
              <a:rPr lang="en-US" dirty="0" err="1" smtClean="0"/>
              <a:t>Django</a:t>
            </a:r>
            <a:r>
              <a:rPr lang="en-US" dirty="0" smtClean="0"/>
              <a:t> application. It needs Python installed, a number of Python packages, and relies on a data bag.</a:t>
            </a:r>
          </a:p>
          <a:p>
            <a:endParaRPr lang="en-US" dirty="0"/>
          </a:p>
          <a:p>
            <a:r>
              <a:rPr lang="en-US" b="1" dirty="0" smtClean="0"/>
              <a:t>Adventurers your goal is to finish the </a:t>
            </a:r>
            <a:r>
              <a:rPr lang="en-US" b="1" dirty="0" err="1" smtClean="0"/>
              <a:t>golden_cobra</a:t>
            </a:r>
            <a:r>
              <a:rPr lang="en-US" b="1" dirty="0" smtClean="0"/>
              <a:t>!</a:t>
            </a:r>
          </a:p>
        </p:txBody>
      </p:sp>
    </p:spTree>
    <p:extLst>
      <p:ext uri="{BB962C8B-B14F-4D97-AF65-F5344CB8AC3E}">
        <p14:creationId xmlns:p14="http://schemas.microsoft.com/office/powerpoint/2010/main" val="29131591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9804437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Stubbing Search</a:t>
            </a:r>
            <a:endParaRPr lang="en-US" dirty="0"/>
          </a:p>
        </p:txBody>
      </p:sp>
      <p:sp>
        <p:nvSpPr>
          <p:cNvPr id="3" name="Subtitle 2"/>
          <p:cNvSpPr>
            <a:spLocks noGrp="1"/>
          </p:cNvSpPr>
          <p:nvPr>
            <p:ph type="subTitle" idx="1"/>
          </p:nvPr>
        </p:nvSpPr>
        <p:spPr/>
        <p:txBody>
          <a:bodyPr/>
          <a:lstStyle/>
          <a:p>
            <a:r>
              <a:rPr lang="en-US" dirty="0"/>
              <a:t>Because </a:t>
            </a:r>
            <a:r>
              <a:rPr lang="en-US" dirty="0" err="1"/>
              <a:t>ChefSpec</a:t>
            </a:r>
            <a:r>
              <a:rPr lang="en-US" dirty="0"/>
              <a:t> is a unit-testing framework, it is recommended that all third-party API calls be mocked or stubbed. </a:t>
            </a:r>
            <a:r>
              <a:rPr lang="en-US" dirty="0" err="1"/>
              <a:t>ChefSpec</a:t>
            </a:r>
            <a:r>
              <a:rPr lang="en-US" dirty="0"/>
              <a:t> exposes a helpful </a:t>
            </a:r>
            <a:r>
              <a:rPr lang="en-US" dirty="0" err="1"/>
              <a:t>RSpec</a:t>
            </a:r>
            <a:r>
              <a:rPr lang="en-US" dirty="0"/>
              <a:t> macro for stubbing search results in your </a:t>
            </a:r>
            <a:r>
              <a:rPr lang="en-US" dirty="0" smtClean="0"/>
              <a:t>tests.</a:t>
            </a:r>
          </a:p>
          <a:p>
            <a:endParaRPr lang="en-US" dirty="0"/>
          </a:p>
          <a:p>
            <a:r>
              <a:rPr lang="en-US" dirty="0" smtClean="0"/>
              <a:t>If </a:t>
            </a:r>
            <a:r>
              <a:rPr lang="en-US" dirty="0"/>
              <a:t>you converge a Chef recipe that implements a search </a:t>
            </a:r>
            <a:r>
              <a:rPr lang="en-US" dirty="0" smtClean="0"/>
              <a:t>call </a:t>
            </a:r>
            <a:r>
              <a:rPr lang="en-US" dirty="0" err="1"/>
              <a:t>ChefSpec</a:t>
            </a:r>
            <a:r>
              <a:rPr lang="en-US" dirty="0"/>
              <a:t> will throw an </a:t>
            </a:r>
            <a:r>
              <a:rPr lang="en-US" dirty="0" smtClean="0"/>
              <a:t>error. You may stub the search call to prevent the error and test a variety of search results that could be returned.</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github.com</a:t>
            </a:r>
            <a:r>
              <a:rPr lang="en-US" sz="3200" dirty="0"/>
              <a:t>/</a:t>
            </a:r>
            <a:r>
              <a:rPr lang="en-US" sz="3200" dirty="0" err="1"/>
              <a:t>sethvargo</a:t>
            </a:r>
            <a:r>
              <a:rPr lang="en-US" sz="3200" dirty="0"/>
              <a:t>/</a:t>
            </a:r>
            <a:r>
              <a:rPr lang="en-US" sz="3200" dirty="0" err="1"/>
              <a:t>chefspec#search</a:t>
            </a:r>
            <a:endParaRPr lang="en-US" sz="3200" dirty="0" smtClean="0"/>
          </a:p>
        </p:txBody>
      </p:sp>
    </p:spTree>
    <p:extLst>
      <p:ext uri="{BB962C8B-B14F-4D97-AF65-F5344CB8AC3E}">
        <p14:creationId xmlns:p14="http://schemas.microsoft.com/office/powerpoint/2010/main" val="3285713427"/>
      </p:ext>
    </p:extLst>
  </p:cSld>
  <p:clrMapOvr>
    <a:masterClrMapping/>
  </p:clrMapOvr>
  <p:transition xmlns:p14="http://schemas.microsoft.com/office/powerpoint/2010/main" spd="med">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ServerRunner</a:t>
            </a:r>
            <a:r>
              <a:rPr lang="en-US" dirty="0" smtClean="0"/>
              <a:t> </a:t>
            </a:r>
            <a:r>
              <a:rPr lang="en-US" dirty="0" err="1" smtClean="0"/>
              <a:t>vs</a:t>
            </a:r>
            <a:r>
              <a:rPr lang="en-US" dirty="0" smtClean="0"/>
              <a:t> </a:t>
            </a:r>
            <a:r>
              <a:rPr lang="en-US" dirty="0" err="1" smtClean="0"/>
              <a:t>SoloRunner</a:t>
            </a:r>
            <a:endParaRPr lang="en-US" dirty="0"/>
          </a:p>
        </p:txBody>
      </p:sp>
      <p:sp>
        <p:nvSpPr>
          <p:cNvPr id="3" name="Subtitle 2"/>
          <p:cNvSpPr>
            <a:spLocks noGrp="1"/>
          </p:cNvSpPr>
          <p:nvPr>
            <p:ph type="subTitle" idx="1"/>
          </p:nvPr>
        </p:nvSpPr>
        <p:spPr/>
        <p:txBody>
          <a:bodyPr/>
          <a:lstStyle/>
          <a:p>
            <a:r>
              <a:rPr lang="en-US" dirty="0" smtClean="0"/>
              <a:t>There are two runners available when defining your specifications. Choosing the right one is often dependent on the context of how this cookbook/recipe will be used within your organization.</a:t>
            </a:r>
          </a:p>
          <a:p>
            <a:endParaRPr lang="en-US" dirty="0"/>
          </a:p>
          <a:p>
            <a:r>
              <a:rPr lang="en-US" dirty="0" smtClean="0"/>
              <a:t>Stubbing Search and other values is different based on the runner that you choose.</a:t>
            </a:r>
          </a:p>
        </p:txBody>
      </p:sp>
    </p:spTree>
    <p:extLst>
      <p:ext uri="{BB962C8B-B14F-4D97-AF65-F5344CB8AC3E}">
        <p14:creationId xmlns:p14="http://schemas.microsoft.com/office/powerpoint/2010/main" val="3382707110"/>
      </p:ext>
    </p:extLst>
  </p:cSld>
  <p:clrMapOvr>
    <a:masterClrMapping/>
  </p:clrMapOvr>
  <p:transition xmlns:p14="http://schemas.microsoft.com/office/powerpoint/2010/main" spd="med">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Viewing a Standard </a:t>
            </a:r>
            <a:r>
              <a:rPr lang="en-US" dirty="0" err="1" smtClean="0"/>
              <a:t>ServerRunner</a:t>
            </a:r>
            <a:r>
              <a:rPr lang="en-US" dirty="0" smtClean="0"/>
              <a:t> Definition</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Tree>
    <p:extLst>
      <p:ext uri="{BB962C8B-B14F-4D97-AF65-F5344CB8AC3E}">
        <p14:creationId xmlns:p14="http://schemas.microsoft.com/office/powerpoint/2010/main" val="3424228668"/>
      </p:ext>
    </p:extLst>
  </p:cSld>
  <p:clrMapOvr>
    <a:masterClrMapping/>
  </p:clrMapOvr>
  <p:transition xmlns:p14="http://schemas.microsoft.com/office/powerpoint/2010/main" spd="med">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Expanding the </a:t>
            </a:r>
            <a:r>
              <a:rPr lang="en-US" dirty="0" err="1" smtClean="0"/>
              <a:t>ServerRunner</a:t>
            </a:r>
            <a:r>
              <a:rPr lang="en-US" dirty="0" smtClean="0"/>
              <a:t> Definition</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do |</a:t>
            </a:r>
            <a:r>
              <a:rPr lang="en-US" dirty="0" err="1" smtClean="0"/>
              <a:t>node,server</a:t>
            </a:r>
            <a:r>
              <a:rPr lang="en-US" dirty="0" smtClean="0"/>
              <a:t>|</a:t>
            </a:r>
          </a:p>
          <a:p>
            <a:r>
              <a:rPr lang="en-US" dirty="0" smtClean="0"/>
              <a:t>    # setup additional details about the state of the node</a:t>
            </a:r>
          </a:p>
          <a:p>
            <a:r>
              <a:rPr lang="en-US" dirty="0"/>
              <a:t> </a:t>
            </a:r>
            <a:r>
              <a:rPr lang="en-US" dirty="0" smtClean="0"/>
              <a:t>   # setup additional details about the state of the server</a:t>
            </a:r>
            <a:endParaRPr lang="en-US" dirty="0"/>
          </a:p>
          <a:p>
            <a:r>
              <a:rPr lang="en-US" dirty="0" smtClean="0"/>
              <a:t>  end</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
        <p:nvSpPr>
          <p:cNvPr id="6" name="Text Placeholder 5"/>
          <p:cNvSpPr>
            <a:spLocks noGrp="1"/>
          </p:cNvSpPr>
          <p:nvPr>
            <p:ph type="body" sz="quarter" idx="12"/>
          </p:nvPr>
        </p:nvSpPr>
        <p:spPr>
          <a:xfrm>
            <a:off x="621430" y="2394857"/>
            <a:ext cx="14925911" cy="2189238"/>
          </a:xfrm>
        </p:spPr>
        <p:txBody>
          <a:bodyPr/>
          <a:lstStyle/>
          <a:p>
            <a:endParaRPr lang="en-US" dirty="0"/>
          </a:p>
        </p:txBody>
      </p:sp>
    </p:spTree>
    <p:extLst>
      <p:ext uri="{BB962C8B-B14F-4D97-AF65-F5344CB8AC3E}">
        <p14:creationId xmlns:p14="http://schemas.microsoft.com/office/powerpoint/2010/main" val="3377857316"/>
      </p:ext>
    </p:extLst>
  </p:cSld>
  <p:clrMapOvr>
    <a:masterClrMapping/>
  </p:clrMapOvr>
  <p:transition xmlns:p14="http://schemas.microsoft.com/office/powerpoint/2010/main" spd="med">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Data Bag on the Server</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do |</a:t>
            </a:r>
            <a:r>
              <a:rPr lang="en-US" dirty="0" err="1" smtClean="0"/>
              <a:t>node,server</a:t>
            </a:r>
            <a:r>
              <a:rPr lang="en-US" dirty="0" smtClean="0"/>
              <a:t>|</a:t>
            </a:r>
          </a:p>
          <a:p>
            <a:r>
              <a:rPr lang="en-US" dirty="0" smtClean="0"/>
              <a:t>    </a:t>
            </a:r>
            <a:r>
              <a:rPr lang="en-US" dirty="0" err="1" smtClean="0"/>
              <a:t>server.create_data_bag</a:t>
            </a:r>
            <a:r>
              <a:rPr lang="en-US" dirty="0" smtClean="0"/>
              <a:t>('users', {</a:t>
            </a:r>
          </a:p>
          <a:p>
            <a:r>
              <a:rPr lang="en-US" dirty="0" smtClean="0"/>
              <a:t>      '</a:t>
            </a:r>
            <a:r>
              <a:rPr lang="en-US" dirty="0" err="1" smtClean="0"/>
              <a:t>fwebber</a:t>
            </a:r>
            <a:r>
              <a:rPr lang="en-US" dirty="0" smtClean="0"/>
              <a:t>' =&gt; {</a:t>
            </a:r>
          </a:p>
          <a:p>
            <a:r>
              <a:rPr lang="en-US" dirty="0"/>
              <a:t> </a:t>
            </a:r>
            <a:r>
              <a:rPr lang="en-US" dirty="0" smtClean="0"/>
              <a:t>       'name' =&gt; '</a:t>
            </a:r>
            <a:r>
              <a:rPr lang="en-US" dirty="0" err="1" smtClean="0"/>
              <a:t>fwebber</a:t>
            </a:r>
            <a:r>
              <a:rPr lang="en-US" dirty="0" smtClean="0"/>
              <a:t>',</a:t>
            </a:r>
          </a:p>
          <a:p>
            <a:r>
              <a:rPr lang="en-US" dirty="0"/>
              <a:t> </a:t>
            </a:r>
            <a:r>
              <a:rPr lang="en-US" dirty="0" smtClean="0"/>
              <a:t>       'home' =&gt; '/home/</a:t>
            </a:r>
            <a:r>
              <a:rPr lang="en-US" dirty="0" err="1" smtClean="0"/>
              <a:t>fwebber</a:t>
            </a:r>
            <a:r>
              <a:rPr lang="en-US" dirty="0" smtClean="0"/>
              <a:t>'</a:t>
            </a:r>
          </a:p>
          <a:p>
            <a:r>
              <a:rPr lang="en-US" dirty="0" smtClean="0"/>
              <a:t>      }</a:t>
            </a:r>
            <a:endParaRPr lang="en-US" dirty="0"/>
          </a:p>
          <a:p>
            <a:r>
              <a:rPr lang="en-US" dirty="0" smtClean="0"/>
              <a:t>    })</a:t>
            </a:r>
          </a:p>
          <a:p>
            <a:r>
              <a:rPr lang="en-US" dirty="0"/>
              <a:t> </a:t>
            </a:r>
            <a:r>
              <a:rPr lang="en-US" dirty="0" smtClean="0"/>
              <a:t> end</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
        <p:nvSpPr>
          <p:cNvPr id="6" name="Text Placeholder 5"/>
          <p:cNvSpPr>
            <a:spLocks noGrp="1"/>
          </p:cNvSpPr>
          <p:nvPr>
            <p:ph type="body" sz="quarter" idx="12"/>
          </p:nvPr>
        </p:nvSpPr>
        <p:spPr>
          <a:xfrm>
            <a:off x="621430" y="2914951"/>
            <a:ext cx="14925911" cy="3168954"/>
          </a:xfrm>
        </p:spPr>
        <p:txBody>
          <a:bodyPr/>
          <a:lstStyle/>
          <a:p>
            <a:endParaRPr lang="en-US" dirty="0"/>
          </a:p>
        </p:txBody>
      </p:sp>
    </p:spTree>
    <p:extLst>
      <p:ext uri="{BB962C8B-B14F-4D97-AF65-F5344CB8AC3E}">
        <p14:creationId xmlns:p14="http://schemas.microsoft.com/office/powerpoint/2010/main" val="1239604934"/>
      </p:ext>
    </p:extLst>
  </p:cSld>
  <p:clrMapOvr>
    <a:masterClrMapping/>
  </p:clrMapOvr>
  <p:transition xmlns:p14="http://schemas.microsoft.com/office/powerpoint/2010/main" spd="med">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6630341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Changing into the Cookbook Directory</a:t>
            </a:r>
            <a:endParaRPr lang="en-US" dirty="0"/>
          </a:p>
        </p:txBody>
      </p:sp>
    </p:spTree>
    <p:extLst>
      <p:ext uri="{BB962C8B-B14F-4D97-AF65-F5344CB8AC3E}">
        <p14:creationId xmlns:p14="http://schemas.microsoft.com/office/powerpoint/2010/main" val="10175647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a:xfrm>
            <a:off x="1671638" y="3260726"/>
            <a:ext cx="12319000" cy="2157942"/>
          </a:xfrm>
        </p:spPr>
        <p:txBody>
          <a:bodyPr/>
          <a:lstStyle/>
          <a:p>
            <a:pPr>
              <a:lnSpc>
                <a:spcPct val="120000"/>
              </a:lnSpc>
            </a:pPr>
            <a:r>
              <a:rPr lang="en-US" dirty="0" smtClean="0"/>
              <a:t>Execute the </a:t>
            </a:r>
            <a:r>
              <a:rPr lang="en-US" dirty="0" err="1" smtClean="0"/>
              <a:t>golden_cobra</a:t>
            </a:r>
            <a:r>
              <a:rPr lang="en-US" dirty="0" smtClean="0"/>
              <a:t> cookbook's tests and identify the failures</a:t>
            </a:r>
          </a:p>
          <a:p>
            <a:pPr>
              <a:lnSpc>
                <a:spcPct val="120000"/>
              </a:lnSpc>
            </a:pPr>
            <a:r>
              <a:rPr lang="en-US" dirty="0" smtClean="0"/>
              <a:t>Update the test suite to stub the search results</a:t>
            </a:r>
          </a:p>
          <a:p>
            <a:pPr>
              <a:lnSpc>
                <a:spcPct val="120000"/>
              </a:lnSpc>
            </a:pPr>
            <a:r>
              <a:rPr lang="en-US" dirty="0" smtClean="0"/>
              <a:t>Update the recipe to include needed recipes and resources</a:t>
            </a:r>
            <a:endParaRPr lang="en-US" dirty="0"/>
          </a:p>
        </p:txBody>
      </p:sp>
      <p:sp>
        <p:nvSpPr>
          <p:cNvPr id="6"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with 100% coverage</a:t>
            </a:r>
          </a:p>
        </p:txBody>
      </p:sp>
      <p:sp>
        <p:nvSpPr>
          <p:cNvPr id="7"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215824322"/>
      </p:ext>
    </p:extLst>
  </p:cSld>
  <p:clrMapOvr>
    <a:masterClrMapping/>
  </p:clrMapOvr>
  <p:transition xmlns:p14="http://schemas.microsoft.com/office/powerpoint/2010/main" spd="med">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6309393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nchor="ctr"/>
          <a:lstStyle/>
          <a:p>
            <a:pPr algn="ctr"/>
            <a:r>
              <a:rPr lang="en-US" sz="4000" b="1" dirty="0"/>
              <a:t>https://</a:t>
            </a:r>
            <a:r>
              <a:rPr lang="en-US" sz="4000" b="1" dirty="0" err="1"/>
              <a:t>goo.gl</a:t>
            </a:r>
            <a:r>
              <a:rPr lang="en-US" sz="4000" b="1" dirty="0"/>
              <a:t>/2vMP9k</a:t>
            </a:r>
          </a:p>
        </p:txBody>
      </p:sp>
    </p:spTree>
    <p:extLst>
      <p:ext uri="{BB962C8B-B14F-4D97-AF65-F5344CB8AC3E}">
        <p14:creationId xmlns:p14="http://schemas.microsoft.com/office/powerpoint/2010/main" val="3484912950"/>
      </p:ext>
    </p:extLst>
  </p:cSld>
  <p:clrMapOvr>
    <a:masterClrMapping/>
  </p:clrMapOvr>
  <p:transition xmlns:p14="http://schemas.microsoft.com/office/powerpoint/2010/main" spd="med">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p:txBody>
      </p:sp>
    </p:spTree>
    <p:extLst>
      <p:ext uri="{BB962C8B-B14F-4D97-AF65-F5344CB8AC3E}">
        <p14:creationId xmlns:p14="http://schemas.microsoft.com/office/powerpoint/2010/main" val="17003928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33345349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Tree>
    <p:extLst>
      <p:ext uri="{BB962C8B-B14F-4D97-AF65-F5344CB8AC3E}">
        <p14:creationId xmlns:p14="http://schemas.microsoft.com/office/powerpoint/2010/main" val="161892129"/>
      </p:ext>
    </p:extLst>
  </p:cSld>
  <p:clrMapOvr>
    <a:masterClrMapping/>
  </p:clrMapOvr>
  <p:transition xmlns:p14="http://schemas.microsoft.com/office/powerpoint/2010/main" spd="med">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25146821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Testing Everything Through Recipes</a:t>
            </a:r>
            <a:endParaRPr lang="en-US" sz="5400" dirty="0"/>
          </a:p>
        </p:txBody>
      </p:sp>
      <p:sp>
        <p:nvSpPr>
          <p:cNvPr id="3" name="Text Placeholder 2"/>
          <p:cNvSpPr>
            <a:spLocks noGrp="1"/>
          </p:cNvSpPr>
          <p:nvPr>
            <p:ph type="subTitle" idx="1"/>
          </p:nvPr>
        </p:nvSpPr>
        <p:spPr/>
        <p:txBody>
          <a:bodyPr/>
          <a:lstStyle/>
          <a:p>
            <a:r>
              <a:rPr lang="en-US" dirty="0" smtClean="0"/>
              <a:t>The recipes in the fixture cookbook do a good job testing the custom resource from end-to-end but to to test all of the code paths one would need to generate a lot more recipes. This is because the Ark cookbook relies on some complex helper methods</a:t>
            </a:r>
          </a:p>
          <a:p>
            <a:endParaRPr lang="en-US" dirty="0"/>
          </a:p>
          <a:p>
            <a:r>
              <a:rPr lang="en-US" dirty="0" smtClean="0"/>
              <a:t>Instead of testing each path through the code at the recipe level we can isolate the helper and test it with a large set of inputs. Testing them in isolation will allow better coverage at the boundaries and delivers results faster.</a:t>
            </a:r>
          </a:p>
          <a:p>
            <a:endParaRPr lang="en-US" dirty="0"/>
          </a:p>
          <a:p>
            <a:r>
              <a:rPr lang="en-US" b="1" dirty="0"/>
              <a:t>Adventurers your </a:t>
            </a:r>
            <a:r>
              <a:rPr lang="en-US" b="1" dirty="0" smtClean="0"/>
              <a:t>goal is to test a single helper method!</a:t>
            </a:r>
            <a:endParaRPr lang="en-US" dirty="0"/>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a:t>
            </a:r>
            <a:r>
              <a:rPr lang="en-US" dirty="0" smtClean="0"/>
              <a:t>spec/unit/recipes/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Executing the Test Suite</a:t>
            </a:r>
            <a:endParaRPr lang="en-US" dirty="0"/>
          </a:p>
        </p:txBody>
      </p:sp>
    </p:spTree>
    <p:extLst>
      <p:ext uri="{BB962C8B-B14F-4D97-AF65-F5344CB8AC3E}">
        <p14:creationId xmlns:p14="http://schemas.microsoft.com/office/powerpoint/2010/main" val="36777386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33146181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Helper Methods</a:t>
            </a:r>
            <a:endParaRPr lang="en-US" dirty="0"/>
          </a:p>
        </p:txBody>
      </p:sp>
      <p:sp>
        <p:nvSpPr>
          <p:cNvPr id="3" name="Subtitle 2"/>
          <p:cNvSpPr>
            <a:spLocks noGrp="1"/>
          </p:cNvSpPr>
          <p:nvPr>
            <p:ph type="subTitle" idx="1"/>
          </p:nvPr>
        </p:nvSpPr>
        <p:spPr/>
        <p:txBody>
          <a:bodyPr/>
          <a:lstStyle/>
          <a:p>
            <a:r>
              <a:rPr lang="en-US" dirty="0" smtClean="0"/>
              <a:t>To create more concise recipes code is often defined in methods that are stored in modules. These modules are then included within the recipe or the resources when the cookbook is loaded.</a:t>
            </a:r>
          </a:p>
          <a:p>
            <a:endParaRPr lang="en-US" dirty="0"/>
          </a:p>
          <a:p>
            <a:r>
              <a:rPr lang="en-US" dirty="0" smtClean="0"/>
              <a:t>These helper methods provide an easy way to simplify, on the surface, complicated logic that may need to be calculated or retrieved from the system.</a:t>
            </a:r>
            <a:endParaRPr lang="en-US" dirty="0"/>
          </a:p>
        </p:txBody>
      </p:sp>
    </p:spTree>
    <p:extLst>
      <p:ext uri="{BB962C8B-B14F-4D97-AF65-F5344CB8AC3E}">
        <p14:creationId xmlns:p14="http://schemas.microsoft.com/office/powerpoint/2010/main" val="132859238"/>
      </p:ext>
    </p:extLst>
  </p:cSld>
  <p:clrMapOvr>
    <a:masterClrMapping/>
  </p:clrMapOvr>
  <p:transition xmlns:p14="http://schemas.microsoft.com/office/powerpoint/2010/main" spd="med">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Include in a Class</a:t>
            </a:r>
            <a:endParaRPr lang="en-US" dirty="0"/>
          </a:p>
        </p:txBody>
      </p:sp>
      <p:sp>
        <p:nvSpPr>
          <p:cNvPr id="3" name="Subtitle 2"/>
          <p:cNvSpPr>
            <a:spLocks noGrp="1"/>
          </p:cNvSpPr>
          <p:nvPr>
            <p:ph type="subTitle" idx="1"/>
          </p:nvPr>
        </p:nvSpPr>
        <p:spPr/>
        <p:txBody>
          <a:bodyPr/>
          <a:lstStyle/>
          <a:p>
            <a:r>
              <a:rPr lang="en-US" dirty="0" smtClean="0"/>
              <a:t>Methods defined within a module is portable code that can be inserted into any context that includes them. This is often done at the start of the recipe which includes the methods into the Chef::Recipe class.</a:t>
            </a:r>
          </a:p>
          <a:p>
            <a:endParaRPr lang="en-US" dirty="0"/>
          </a:p>
          <a:p>
            <a:r>
              <a:rPr lang="en-US" dirty="0" smtClean="0"/>
              <a:t>This same tactic can be used within any class that you may choose to define.</a:t>
            </a:r>
          </a:p>
        </p:txBody>
      </p:sp>
    </p:spTree>
    <p:extLst>
      <p:ext uri="{BB962C8B-B14F-4D97-AF65-F5344CB8AC3E}">
        <p14:creationId xmlns:p14="http://schemas.microsoft.com/office/powerpoint/2010/main" val="3760003269"/>
      </p:ext>
    </p:extLst>
  </p:cSld>
  <p:clrMapOvr>
    <a:masterClrMapping/>
  </p:clrMapOvr>
  <p:transition xmlns:p14="http://schemas.microsoft.com/office/powerpoint/2010/main" spd="med">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module Defines Methods</a:t>
            </a:r>
            <a:endParaRPr lang="en-US" dirty="0"/>
          </a:p>
        </p:txBody>
      </p:sp>
      <p:sp>
        <p:nvSpPr>
          <p:cNvPr id="3" name="Content Placeholder 2"/>
          <p:cNvSpPr>
            <a:spLocks noGrp="1"/>
          </p:cNvSpPr>
          <p:nvPr>
            <p:ph sz="quarter" idx="10"/>
          </p:nvPr>
        </p:nvSpPr>
        <p:spPr/>
        <p:txBody>
          <a:bodyPr>
            <a:normAutofit/>
          </a:bodyPr>
          <a:lstStyle/>
          <a:p>
            <a:r>
              <a:rPr lang="en-US" sz="2600" dirty="0" smtClean="0"/>
              <a:t>module Challenges</a:t>
            </a:r>
          </a:p>
          <a:p>
            <a:r>
              <a:rPr lang="en-US" sz="2600" dirty="0" smtClean="0"/>
              <a:t>  </a:t>
            </a:r>
            <a:r>
              <a:rPr lang="en-US" sz="2600" dirty="0" err="1" smtClean="0"/>
              <a:t>def</a:t>
            </a:r>
            <a:r>
              <a:rPr lang="en-US" sz="2600" dirty="0" smtClean="0"/>
              <a:t> monsters ; end</a:t>
            </a:r>
          </a:p>
          <a:p>
            <a:r>
              <a:rPr lang="en-US" sz="2600" dirty="0" smtClean="0"/>
              <a:t>  </a:t>
            </a:r>
            <a:r>
              <a:rPr lang="en-US" sz="2600" dirty="0" err="1" smtClean="0"/>
              <a:t>def</a:t>
            </a:r>
            <a:r>
              <a:rPr lang="en-US" sz="2600" dirty="0" smtClean="0"/>
              <a:t> traps ; end</a:t>
            </a:r>
          </a:p>
          <a:p>
            <a:r>
              <a:rPr lang="en-US" sz="2600" dirty="0" smtClean="0"/>
              <a:t>  </a:t>
            </a:r>
            <a:r>
              <a:rPr lang="en-US" sz="2600" dirty="0" err="1" smtClean="0"/>
              <a:t>def</a:t>
            </a:r>
            <a:r>
              <a:rPr lang="en-US" sz="2600" dirty="0" smtClean="0"/>
              <a:t> mystery ; end</a:t>
            </a:r>
          </a:p>
          <a:p>
            <a:r>
              <a:rPr lang="en-US" sz="2600" dirty="0" smtClean="0"/>
              <a:t>  </a:t>
            </a:r>
            <a:r>
              <a:rPr lang="en-US" sz="2600" dirty="0" err="1" smtClean="0"/>
              <a:t>def</a:t>
            </a:r>
            <a:r>
              <a:rPr lang="en-US" sz="2600" dirty="0" smtClean="0"/>
              <a:t> treasure ; end</a:t>
            </a:r>
          </a:p>
          <a:p>
            <a:r>
              <a:rPr lang="en-US" sz="2600" dirty="0" smtClean="0"/>
              <a:t>end</a:t>
            </a:r>
          </a:p>
        </p:txBody>
      </p:sp>
    </p:spTree>
    <p:extLst>
      <p:ext uri="{BB962C8B-B14F-4D97-AF65-F5344CB8AC3E}">
        <p14:creationId xmlns:p14="http://schemas.microsoft.com/office/powerpoint/2010/main" val="476908445"/>
      </p:ext>
    </p:extLst>
  </p:cSld>
  <p:clrMapOvr>
    <a:masterClrMapping/>
  </p:clrMapOvr>
  <p:transition xmlns:p14="http://schemas.microsoft.com/office/powerpoint/2010/main" spd="med">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Including a Module Grants the Object those Methods</a:t>
            </a:r>
            <a:endParaRPr lang="en-US" sz="4400" dirty="0"/>
          </a:p>
        </p:txBody>
      </p:sp>
      <p:sp>
        <p:nvSpPr>
          <p:cNvPr id="3" name="Content Placeholder 2"/>
          <p:cNvSpPr>
            <a:spLocks noGrp="1"/>
          </p:cNvSpPr>
          <p:nvPr>
            <p:ph sz="quarter" idx="10"/>
          </p:nvPr>
        </p:nvSpPr>
        <p:spPr/>
        <p:txBody>
          <a:bodyPr>
            <a:normAutofit fontScale="92500" lnSpcReduction="20000"/>
          </a:bodyPr>
          <a:lstStyle/>
          <a:p>
            <a:pPr>
              <a:lnSpc>
                <a:spcPct val="120000"/>
              </a:lnSpc>
            </a:pPr>
            <a:r>
              <a:rPr lang="en-US" dirty="0" smtClean="0"/>
              <a:t>module Challenges</a:t>
            </a:r>
          </a:p>
          <a:p>
            <a:pPr>
              <a:lnSpc>
                <a:spcPct val="120000"/>
              </a:lnSpc>
            </a:pPr>
            <a:r>
              <a:rPr lang="en-US" dirty="0" smtClean="0"/>
              <a:t>  </a:t>
            </a:r>
            <a:r>
              <a:rPr lang="en-US" dirty="0" err="1" smtClean="0"/>
              <a:t>def</a:t>
            </a:r>
            <a:r>
              <a:rPr lang="en-US" dirty="0" smtClean="0"/>
              <a:t> monsters ; end</a:t>
            </a:r>
          </a:p>
          <a:p>
            <a:pPr>
              <a:lnSpc>
                <a:spcPct val="120000"/>
              </a:lnSpc>
            </a:pPr>
            <a:r>
              <a:rPr lang="en-US" dirty="0" smtClean="0"/>
              <a:t>  </a:t>
            </a:r>
            <a:r>
              <a:rPr lang="en-US" dirty="0" err="1" smtClean="0"/>
              <a:t>def</a:t>
            </a:r>
            <a:r>
              <a:rPr lang="en-US" dirty="0" smtClean="0"/>
              <a:t> traps ; end</a:t>
            </a:r>
          </a:p>
          <a:p>
            <a:pPr>
              <a:lnSpc>
                <a:spcPct val="120000"/>
              </a:lnSpc>
            </a:pPr>
            <a:r>
              <a:rPr lang="en-US" dirty="0" smtClean="0"/>
              <a:t>  </a:t>
            </a:r>
            <a:r>
              <a:rPr lang="en-US" dirty="0" err="1" smtClean="0"/>
              <a:t>def</a:t>
            </a:r>
            <a:r>
              <a:rPr lang="en-US" dirty="0" smtClean="0"/>
              <a:t> mystery ; end</a:t>
            </a:r>
          </a:p>
          <a:p>
            <a:pPr>
              <a:lnSpc>
                <a:spcPct val="120000"/>
              </a:lnSpc>
            </a:pPr>
            <a:r>
              <a:rPr lang="en-US" dirty="0" smtClean="0"/>
              <a:t>  </a:t>
            </a:r>
            <a:r>
              <a:rPr lang="en-US" dirty="0" err="1" smtClean="0"/>
              <a:t>def</a:t>
            </a:r>
            <a:r>
              <a:rPr lang="en-US" dirty="0" smtClean="0"/>
              <a:t> treasure ; end</a:t>
            </a:r>
          </a:p>
          <a:p>
            <a:pPr>
              <a:lnSpc>
                <a:spcPct val="120000"/>
              </a:lnSpc>
            </a:pPr>
            <a:r>
              <a:rPr lang="en-US" dirty="0" smtClean="0"/>
              <a:t>end</a:t>
            </a:r>
          </a:p>
          <a:p>
            <a:pPr>
              <a:lnSpc>
                <a:spcPct val="120000"/>
              </a:lnSpc>
            </a:pPr>
            <a:endParaRPr lang="en-US" dirty="0" smtClean="0"/>
          </a:p>
          <a:p>
            <a:pPr>
              <a:lnSpc>
                <a:spcPct val="120000"/>
              </a:lnSpc>
            </a:pPr>
            <a:r>
              <a:rPr lang="en-US" dirty="0" smtClean="0"/>
              <a:t>class Dungeon</a:t>
            </a:r>
          </a:p>
          <a:p>
            <a:pPr>
              <a:lnSpc>
                <a:spcPct val="120000"/>
              </a:lnSpc>
            </a:pPr>
            <a:r>
              <a:rPr lang="en-US" dirty="0" smtClean="0"/>
              <a:t>  include Challenges</a:t>
            </a:r>
          </a:p>
          <a:p>
            <a:pPr>
              <a:lnSpc>
                <a:spcPct val="120000"/>
              </a:lnSpc>
            </a:pPr>
            <a:r>
              <a:rPr lang="en-US" dirty="0" smtClean="0"/>
              <a:t>end</a:t>
            </a:r>
          </a:p>
          <a:p>
            <a:pPr>
              <a:lnSpc>
                <a:spcPct val="120000"/>
              </a:lnSpc>
            </a:pPr>
            <a:endParaRPr lang="en-US" dirty="0" smtClean="0"/>
          </a:p>
          <a:p>
            <a:pPr>
              <a:lnSpc>
                <a:spcPct val="120000"/>
              </a:lnSpc>
            </a:pPr>
            <a:r>
              <a:rPr lang="en-US" dirty="0" smtClean="0"/>
              <a:t>dungeon = </a:t>
            </a:r>
            <a:r>
              <a:rPr lang="en-US" dirty="0" err="1" smtClean="0"/>
              <a:t>Dungeon.new</a:t>
            </a:r>
            <a:endParaRPr lang="en-US" dirty="0" smtClean="0"/>
          </a:p>
          <a:p>
            <a:pPr>
              <a:lnSpc>
                <a:spcPct val="120000"/>
              </a:lnSpc>
            </a:pPr>
            <a:r>
              <a:rPr lang="en-US" dirty="0" err="1" smtClean="0"/>
              <a:t>dungeon.monsters</a:t>
            </a:r>
            <a:endParaRPr lang="en-US" dirty="0"/>
          </a:p>
        </p:txBody>
      </p:sp>
    </p:spTree>
    <p:extLst>
      <p:ext uri="{BB962C8B-B14F-4D97-AF65-F5344CB8AC3E}">
        <p14:creationId xmlns:p14="http://schemas.microsoft.com/office/powerpoint/2010/main" val="1280928899"/>
      </p:ext>
    </p:extLst>
  </p:cSld>
  <p:clrMapOvr>
    <a:masterClrMapping/>
  </p:clrMapOvr>
  <p:transition xmlns:p14="http://schemas.microsoft.com/office/powerpoint/2010/main" spd="med">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Including a Module Grants the Object those Methods</a:t>
            </a:r>
            <a:endParaRPr lang="en-US" sz="4400" dirty="0"/>
          </a:p>
        </p:txBody>
      </p:sp>
      <p:sp>
        <p:nvSpPr>
          <p:cNvPr id="3" name="Content Placeholder 2"/>
          <p:cNvSpPr>
            <a:spLocks noGrp="1"/>
          </p:cNvSpPr>
          <p:nvPr>
            <p:ph sz="quarter" idx="10"/>
          </p:nvPr>
        </p:nvSpPr>
        <p:spPr/>
        <p:txBody>
          <a:bodyPr>
            <a:normAutofit fontScale="92500" lnSpcReduction="20000"/>
          </a:bodyPr>
          <a:lstStyle/>
          <a:p>
            <a:pPr>
              <a:lnSpc>
                <a:spcPct val="120000"/>
              </a:lnSpc>
            </a:pPr>
            <a:r>
              <a:rPr lang="en-US" dirty="0" smtClean="0"/>
              <a:t>module Challenges</a:t>
            </a:r>
          </a:p>
          <a:p>
            <a:pPr>
              <a:lnSpc>
                <a:spcPct val="120000"/>
              </a:lnSpc>
            </a:pPr>
            <a:r>
              <a:rPr lang="en-US" dirty="0" smtClean="0"/>
              <a:t>  </a:t>
            </a:r>
            <a:r>
              <a:rPr lang="en-US" dirty="0" err="1" smtClean="0"/>
              <a:t>def</a:t>
            </a:r>
            <a:r>
              <a:rPr lang="en-US" dirty="0" smtClean="0"/>
              <a:t> monsters ; end</a:t>
            </a:r>
          </a:p>
          <a:p>
            <a:pPr>
              <a:lnSpc>
                <a:spcPct val="120000"/>
              </a:lnSpc>
            </a:pPr>
            <a:r>
              <a:rPr lang="en-US" dirty="0" smtClean="0"/>
              <a:t>  </a:t>
            </a:r>
            <a:r>
              <a:rPr lang="en-US" dirty="0" err="1" smtClean="0"/>
              <a:t>def</a:t>
            </a:r>
            <a:r>
              <a:rPr lang="en-US" dirty="0" smtClean="0"/>
              <a:t> traps ; end</a:t>
            </a:r>
          </a:p>
          <a:p>
            <a:pPr>
              <a:lnSpc>
                <a:spcPct val="120000"/>
              </a:lnSpc>
            </a:pPr>
            <a:r>
              <a:rPr lang="en-US" dirty="0" smtClean="0"/>
              <a:t>  </a:t>
            </a:r>
            <a:r>
              <a:rPr lang="en-US" dirty="0" err="1" smtClean="0"/>
              <a:t>def</a:t>
            </a:r>
            <a:r>
              <a:rPr lang="en-US" dirty="0" smtClean="0"/>
              <a:t> mystery ; end</a:t>
            </a:r>
          </a:p>
          <a:p>
            <a:pPr>
              <a:lnSpc>
                <a:spcPct val="120000"/>
              </a:lnSpc>
            </a:pPr>
            <a:r>
              <a:rPr lang="en-US" dirty="0" smtClean="0"/>
              <a:t>  </a:t>
            </a:r>
            <a:r>
              <a:rPr lang="en-US" dirty="0" err="1" smtClean="0"/>
              <a:t>def</a:t>
            </a:r>
            <a:r>
              <a:rPr lang="en-US" dirty="0" smtClean="0"/>
              <a:t> treasure ; end</a:t>
            </a:r>
          </a:p>
          <a:p>
            <a:pPr>
              <a:lnSpc>
                <a:spcPct val="120000"/>
              </a:lnSpc>
            </a:pPr>
            <a:r>
              <a:rPr lang="en-US" dirty="0" smtClean="0"/>
              <a:t>end</a:t>
            </a:r>
          </a:p>
          <a:p>
            <a:pPr>
              <a:lnSpc>
                <a:spcPct val="120000"/>
              </a:lnSpc>
            </a:pPr>
            <a:endParaRPr lang="en-US" dirty="0" smtClean="0"/>
          </a:p>
          <a:p>
            <a:pPr>
              <a:lnSpc>
                <a:spcPct val="120000"/>
              </a:lnSpc>
            </a:pPr>
            <a:r>
              <a:rPr lang="en-US" dirty="0" smtClean="0"/>
              <a:t>class Castle</a:t>
            </a:r>
          </a:p>
          <a:p>
            <a:pPr>
              <a:lnSpc>
                <a:spcPct val="120000"/>
              </a:lnSpc>
            </a:pPr>
            <a:r>
              <a:rPr lang="en-US" dirty="0" smtClean="0"/>
              <a:t>  include Challenges</a:t>
            </a:r>
          </a:p>
          <a:p>
            <a:pPr>
              <a:lnSpc>
                <a:spcPct val="120000"/>
              </a:lnSpc>
            </a:pPr>
            <a:r>
              <a:rPr lang="en-US" dirty="0" smtClean="0"/>
              <a:t>end</a:t>
            </a:r>
          </a:p>
          <a:p>
            <a:pPr>
              <a:lnSpc>
                <a:spcPct val="120000"/>
              </a:lnSpc>
            </a:pPr>
            <a:endParaRPr lang="en-US" dirty="0" smtClean="0"/>
          </a:p>
          <a:p>
            <a:pPr>
              <a:lnSpc>
                <a:spcPct val="120000"/>
              </a:lnSpc>
            </a:pPr>
            <a:r>
              <a:rPr lang="en-US" dirty="0" smtClean="0"/>
              <a:t>castle = </a:t>
            </a:r>
            <a:r>
              <a:rPr lang="en-US" dirty="0" err="1" smtClean="0"/>
              <a:t>Castle.new</a:t>
            </a:r>
            <a:endParaRPr lang="en-US" dirty="0" smtClean="0"/>
          </a:p>
          <a:p>
            <a:pPr>
              <a:lnSpc>
                <a:spcPct val="120000"/>
              </a:lnSpc>
            </a:pPr>
            <a:r>
              <a:rPr lang="en-US" dirty="0" err="1" smtClean="0"/>
              <a:t>castle.monsters</a:t>
            </a:r>
            <a:endParaRPr lang="en-US" dirty="0"/>
          </a:p>
        </p:txBody>
      </p:sp>
    </p:spTree>
    <p:extLst>
      <p:ext uri="{BB962C8B-B14F-4D97-AF65-F5344CB8AC3E}">
        <p14:creationId xmlns:p14="http://schemas.microsoft.com/office/powerpoint/2010/main" val="1922214103"/>
      </p:ext>
    </p:extLst>
  </p:cSld>
  <p:clrMapOvr>
    <a:masterClrMapping/>
  </p:clrMapOvr>
  <p:transition xmlns:p14="http://schemas.microsoft.com/office/powerpoint/2010/main" spd="med">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Viewing One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a:t>  </a:t>
            </a:r>
            <a:r>
              <a:rPr lang="en-US" dirty="0" err="1"/>
              <a:t>def</a:t>
            </a:r>
            <a:r>
              <a:rPr lang="en-US" dirty="0"/>
              <a:t> </a:t>
            </a:r>
            <a:r>
              <a:rPr lang="en-US" dirty="0" err="1"/>
              <a:t>cherry_pick_tar_command</a:t>
            </a:r>
            <a:r>
              <a:rPr lang="en-US" dirty="0"/>
              <a:t>(</a:t>
            </a:r>
            <a:r>
              <a:rPr lang="en-US" dirty="0" err="1"/>
              <a:t>tar_args</a:t>
            </a:r>
            <a:r>
              <a:rPr lang="en-US" dirty="0"/>
              <a:t>)</a:t>
            </a:r>
          </a:p>
          <a:p>
            <a:r>
              <a:rPr lang="en-US" dirty="0"/>
              <a:t>        </a:t>
            </a:r>
            <a:r>
              <a:rPr lang="en-US" dirty="0" err="1"/>
              <a:t>cmd</a:t>
            </a:r>
            <a:r>
              <a:rPr lang="en-US" dirty="0"/>
              <a:t> = node['ark']['tar']</a:t>
            </a:r>
          </a:p>
          <a:p>
            <a:r>
              <a:rPr lang="en-US" dirty="0"/>
              <a:t>        </a:t>
            </a:r>
            <a:r>
              <a:rPr lang="en-US" dirty="0" err="1"/>
              <a:t>cmd</a:t>
            </a:r>
            <a:r>
              <a:rPr lang="en-US" dirty="0"/>
              <a:t> += " #{</a:t>
            </a:r>
            <a:r>
              <a:rPr lang="en-US" dirty="0" err="1"/>
              <a:t>tar_args</a:t>
            </a:r>
            <a:r>
              <a:rPr lang="en-US" dirty="0"/>
              <a:t>}"</a:t>
            </a:r>
          </a:p>
          <a:p>
            <a:r>
              <a:rPr lang="en-US" dirty="0"/>
              <a:t>        </a:t>
            </a:r>
            <a:r>
              <a:rPr lang="en-US" dirty="0" err="1"/>
              <a:t>cmd</a:t>
            </a:r>
            <a:r>
              <a:rPr lang="en-US" dirty="0"/>
              <a:t> += " #{</a:t>
            </a:r>
            <a:r>
              <a:rPr lang="en-US" dirty="0" err="1"/>
              <a:t>new_resource.release_file</a:t>
            </a:r>
            <a:r>
              <a:rPr lang="en-US" dirty="0"/>
              <a:t>}"</a:t>
            </a:r>
          </a:p>
          <a:p>
            <a:r>
              <a:rPr lang="en-US" dirty="0"/>
              <a:t>        </a:t>
            </a:r>
            <a:r>
              <a:rPr lang="en-US" dirty="0" err="1"/>
              <a:t>cmd</a:t>
            </a:r>
            <a:r>
              <a:rPr lang="en-US" dirty="0"/>
              <a:t> += " -C"</a:t>
            </a:r>
          </a:p>
          <a:p>
            <a:r>
              <a:rPr lang="en-US" dirty="0"/>
              <a:t>        </a:t>
            </a:r>
            <a:r>
              <a:rPr lang="en-US" dirty="0" err="1"/>
              <a:t>cmd</a:t>
            </a:r>
            <a:r>
              <a:rPr lang="en-US" dirty="0"/>
              <a:t> += " #{</a:t>
            </a:r>
            <a:r>
              <a:rPr lang="en-US" dirty="0" err="1"/>
              <a:t>new_resource.path</a:t>
            </a:r>
            <a:r>
              <a:rPr lang="en-US" dirty="0"/>
              <a:t>}"</a:t>
            </a:r>
          </a:p>
          <a:p>
            <a:r>
              <a:rPr lang="en-US" dirty="0"/>
              <a:t>        </a:t>
            </a:r>
            <a:r>
              <a:rPr lang="en-US" dirty="0" err="1"/>
              <a:t>cmd</a:t>
            </a:r>
            <a:r>
              <a:rPr lang="en-US" dirty="0"/>
              <a:t> += " #{</a:t>
            </a:r>
            <a:r>
              <a:rPr lang="en-US" dirty="0" err="1"/>
              <a:t>new_resource.creates</a:t>
            </a:r>
            <a:r>
              <a:rPr lang="en-US" dirty="0"/>
              <a:t>}"</a:t>
            </a:r>
          </a:p>
          <a:p>
            <a:r>
              <a:rPr lang="en-US" dirty="0"/>
              <a:t>        </a:t>
            </a:r>
            <a:r>
              <a:rPr lang="en-US" dirty="0" err="1"/>
              <a:t>cmd</a:t>
            </a:r>
            <a:r>
              <a:rPr lang="en-US" dirty="0"/>
              <a:t> += </a:t>
            </a:r>
            <a:r>
              <a:rPr lang="en-US" dirty="0" err="1"/>
              <a:t>tar_strip_args</a:t>
            </a:r>
            <a:endParaRPr lang="en-US" dirty="0"/>
          </a:p>
          <a:p>
            <a:r>
              <a:rPr lang="en-US" dirty="0"/>
              <a:t>        </a:t>
            </a:r>
            <a:r>
              <a:rPr lang="en-US" dirty="0" err="1"/>
              <a:t>cmd</a:t>
            </a:r>
            <a:endParaRPr lang="en-US" dirty="0"/>
          </a:p>
          <a:p>
            <a:r>
              <a:rPr lang="en-US" dirty="0"/>
              <a:t>      end</a:t>
            </a:r>
            <a:endParaRPr lang="en-US" dirty="0" smtClean="0"/>
          </a:p>
          <a:p>
            <a:r>
              <a:rPr lang="en-US" dirty="0" smtClean="0"/>
              <a:t>    end</a:t>
            </a:r>
          </a:p>
          <a:p>
            <a:r>
              <a:rPr lang="en-US" dirty="0"/>
              <a:t> </a:t>
            </a:r>
            <a:r>
              <a:rPr lang="en-US" dirty="0" smtClean="0"/>
              <a:t> end</a:t>
            </a:r>
          </a:p>
          <a:p>
            <a:r>
              <a:rPr lang="en-US" dirty="0" smtClean="0"/>
              <a:t>end</a:t>
            </a:r>
          </a:p>
        </p:txBody>
      </p:sp>
    </p:spTree>
    <p:extLst>
      <p:ext uri="{BB962C8B-B14F-4D97-AF65-F5344CB8AC3E}">
        <p14:creationId xmlns:p14="http://schemas.microsoft.com/office/powerpoint/2010/main" val="2397992876"/>
      </p:ext>
    </p:extLst>
  </p:cSld>
  <p:clrMapOvr>
    <a:masterClrMapping/>
  </p:clrMapOvr>
  <p:transition xmlns:p14="http://schemas.microsoft.com/office/powerpoint/2010/main" spd="med">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Including the Module in a Class</a:t>
            </a:r>
            <a:endParaRPr lang="en-US" dirty="0"/>
          </a:p>
        </p:txBody>
      </p:sp>
      <p:sp>
        <p:nvSpPr>
          <p:cNvPr id="3" name="Content Placeholder 2"/>
          <p:cNvSpPr>
            <a:spLocks noGrp="1"/>
          </p:cNvSpPr>
          <p:nvPr>
            <p:ph sz="quarter" idx="10"/>
          </p:nvPr>
        </p:nvSpPr>
        <p:spPr/>
        <p:txBody>
          <a:bodyPr>
            <a:normAutofit lnSpcReduction="1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err="1" smtClean="0"/>
              <a:t>def</a:t>
            </a:r>
            <a:r>
              <a:rPr lang="en-US" dirty="0"/>
              <a:t> </a:t>
            </a:r>
            <a:r>
              <a:rPr lang="en-US" dirty="0" err="1"/>
              <a:t>cherry_pick_tar_command</a:t>
            </a:r>
            <a:r>
              <a:rPr lang="en-US" dirty="0"/>
              <a:t>(</a:t>
            </a:r>
            <a:r>
              <a:rPr lang="en-US" dirty="0" err="1"/>
              <a:t>tar_args</a:t>
            </a:r>
            <a:r>
              <a:rPr lang="en-US" dirty="0" smtClean="0"/>
              <a:t>)</a:t>
            </a:r>
          </a:p>
          <a:p>
            <a:r>
              <a:rPr lang="en-US" dirty="0"/>
              <a:t> </a:t>
            </a:r>
            <a:r>
              <a:rPr lang="en-US" dirty="0" smtClean="0"/>
              <a:t>       # ... implementation</a:t>
            </a:r>
          </a:p>
          <a:p>
            <a:r>
              <a:rPr lang="en-US" dirty="0"/>
              <a:t> </a:t>
            </a:r>
            <a:r>
              <a:rPr lang="en-US" dirty="0" smtClean="0"/>
              <a:t>     end</a:t>
            </a:r>
          </a:p>
          <a:p>
            <a:r>
              <a:rPr lang="en-US" dirty="0" smtClean="0"/>
              <a:t>   end</a:t>
            </a:r>
          </a:p>
          <a:p>
            <a:r>
              <a:rPr lang="en-US" dirty="0"/>
              <a:t> </a:t>
            </a:r>
            <a:r>
              <a:rPr lang="en-US" dirty="0" smtClean="0"/>
              <a:t> end</a:t>
            </a:r>
          </a:p>
          <a:p>
            <a:r>
              <a:rPr lang="en-US" dirty="0" smtClean="0"/>
              <a:t>end</a:t>
            </a:r>
          </a:p>
          <a:p>
            <a:endParaRPr lang="en-US" dirty="0"/>
          </a:p>
          <a:p>
            <a:r>
              <a:rPr lang="en-US" dirty="0" smtClean="0"/>
              <a:t>class Subject</a:t>
            </a:r>
          </a:p>
          <a:p>
            <a:r>
              <a:rPr lang="en-US" dirty="0"/>
              <a:t> </a:t>
            </a:r>
            <a:r>
              <a:rPr lang="en-US" dirty="0" smtClean="0"/>
              <a:t> include </a:t>
            </a:r>
            <a:r>
              <a:rPr lang="en-US" dirty="0" err="1" smtClean="0"/>
              <a:t>Opscode</a:t>
            </a:r>
            <a:r>
              <a:rPr lang="en-US" dirty="0" smtClean="0"/>
              <a:t>::Ark::</a:t>
            </a:r>
            <a:r>
              <a:rPr lang="en-US" dirty="0" err="1" smtClean="0"/>
              <a:t>ProviderHelpers</a:t>
            </a:r>
            <a:endParaRPr lang="en-US" dirty="0" smtClean="0"/>
          </a:p>
          <a:p>
            <a:r>
              <a:rPr lang="en-US" dirty="0" smtClean="0"/>
              <a:t>end</a:t>
            </a:r>
            <a:endParaRPr lang="en-US" dirty="0"/>
          </a:p>
        </p:txBody>
      </p:sp>
    </p:spTree>
    <p:extLst>
      <p:ext uri="{BB962C8B-B14F-4D97-AF65-F5344CB8AC3E}">
        <p14:creationId xmlns:p14="http://schemas.microsoft.com/office/powerpoint/2010/main" val="3509260200"/>
      </p:ext>
    </p:extLst>
  </p:cSld>
  <p:clrMapOvr>
    <a:masterClrMapping/>
  </p:clrMapOvr>
  <p:transition xmlns:p14="http://schemas.microsoft.com/office/powerpoint/2010/main" spd="med">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Subject Class Does Not Have Everything</a:t>
            </a:r>
            <a:endParaRPr lang="en-US" dirty="0"/>
          </a:p>
        </p:txBody>
      </p:sp>
      <p:sp>
        <p:nvSpPr>
          <p:cNvPr id="3" name="Content Placeholder 2"/>
          <p:cNvSpPr>
            <a:spLocks noGrp="1"/>
          </p:cNvSpPr>
          <p:nvPr>
            <p:ph sz="quarter" idx="10"/>
          </p:nvPr>
        </p:nvSpPr>
        <p:spPr/>
        <p:txBody>
          <a:bodyPr/>
          <a:lstStyle/>
          <a:p>
            <a:r>
              <a:rPr lang="en-US" dirty="0" smtClean="0"/>
              <a:t>class </a:t>
            </a:r>
            <a:r>
              <a:rPr lang="en-US" dirty="0"/>
              <a:t>Subject</a:t>
            </a:r>
          </a:p>
          <a:p>
            <a:r>
              <a:rPr lang="en-US" dirty="0"/>
              <a:t>  include </a:t>
            </a:r>
            <a:r>
              <a:rPr lang="en-US" dirty="0" err="1"/>
              <a:t>Opscode</a:t>
            </a:r>
            <a:r>
              <a:rPr lang="en-US" dirty="0"/>
              <a:t>::Ark::</a:t>
            </a:r>
            <a:r>
              <a:rPr lang="en-US" dirty="0" err="1"/>
              <a:t>ProviderHelpers</a:t>
            </a:r>
            <a:endParaRPr lang="en-US" dirty="0"/>
          </a:p>
          <a:p>
            <a:r>
              <a:rPr lang="en-US" dirty="0"/>
              <a:t>end</a:t>
            </a:r>
          </a:p>
          <a:p>
            <a:endParaRPr lang="en-US" dirty="0"/>
          </a:p>
          <a:p>
            <a:r>
              <a:rPr lang="en-US" dirty="0" err="1" smtClean="0"/>
              <a:t>subject.cherry_pick_tar_command</a:t>
            </a:r>
            <a:r>
              <a:rPr lang="en-US" dirty="0"/>
              <a:t>(</a:t>
            </a:r>
            <a:r>
              <a:rPr lang="en-US" dirty="0" err="1" smtClean="0"/>
              <a:t>tar_args</a:t>
            </a:r>
            <a:r>
              <a:rPr lang="en-US" dirty="0" smtClean="0"/>
              <a:t>)</a:t>
            </a:r>
          </a:p>
          <a:p>
            <a:endParaRPr lang="en-US" dirty="0"/>
          </a:p>
          <a:p>
            <a:r>
              <a:rPr lang="en-US" dirty="0" smtClean="0"/>
              <a:t># ERROR subject does not have the method node</a:t>
            </a:r>
          </a:p>
          <a:p>
            <a:r>
              <a:rPr lang="en-US" dirty="0" smtClean="0"/>
              <a:t># ERROR subject does not have the method </a:t>
            </a:r>
            <a:r>
              <a:rPr lang="en-US" dirty="0" err="1" smtClean="0"/>
              <a:t>tar_strip_args</a:t>
            </a:r>
            <a:endParaRPr lang="en-US" dirty="0" smtClean="0"/>
          </a:p>
          <a:p>
            <a:r>
              <a:rPr lang="en-US" dirty="0"/>
              <a:t># ERROR subject does not have the method </a:t>
            </a:r>
            <a:r>
              <a:rPr lang="en-US" dirty="0" err="1" smtClean="0"/>
              <a:t>new_resource</a:t>
            </a:r>
            <a:endParaRPr lang="en-US" dirty="0"/>
          </a:p>
          <a:p>
            <a:r>
              <a:rPr lang="en-US" dirty="0" smtClean="0"/>
              <a:t> </a:t>
            </a:r>
            <a:endParaRPr lang="en-US" dirty="0"/>
          </a:p>
        </p:txBody>
      </p:sp>
    </p:spTree>
    <p:extLst>
      <p:ext uri="{BB962C8B-B14F-4D97-AF65-F5344CB8AC3E}">
        <p14:creationId xmlns:p14="http://schemas.microsoft.com/office/powerpoint/2010/main" val="4242190510"/>
      </p:ext>
    </p:extLst>
  </p:cSld>
  <p:clrMapOvr>
    <a:masterClrMapping/>
  </p:clrMapOvr>
  <p:transition xmlns:p14="http://schemas.microsoft.com/office/powerpoint/2010/main" spd="med">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Helper Method has Methods it Calls</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a:t>  </a:t>
            </a:r>
            <a:r>
              <a:rPr lang="en-US" dirty="0" err="1"/>
              <a:t>def</a:t>
            </a:r>
            <a:r>
              <a:rPr lang="en-US" dirty="0"/>
              <a:t> </a:t>
            </a:r>
            <a:r>
              <a:rPr lang="en-US" dirty="0" err="1"/>
              <a:t>cherry_pick_tar_command</a:t>
            </a:r>
            <a:r>
              <a:rPr lang="en-US" dirty="0"/>
              <a:t>(</a:t>
            </a:r>
            <a:r>
              <a:rPr lang="en-US" dirty="0" err="1"/>
              <a:t>tar_args</a:t>
            </a:r>
            <a:r>
              <a:rPr lang="en-US" dirty="0"/>
              <a:t>)</a:t>
            </a:r>
          </a:p>
          <a:p>
            <a:r>
              <a:rPr lang="en-US" dirty="0"/>
              <a:t>        </a:t>
            </a:r>
            <a:r>
              <a:rPr lang="en-US" dirty="0" err="1"/>
              <a:t>cmd</a:t>
            </a:r>
            <a:r>
              <a:rPr lang="en-US" dirty="0"/>
              <a:t> = node['ark']['tar']</a:t>
            </a:r>
          </a:p>
          <a:p>
            <a:r>
              <a:rPr lang="en-US" dirty="0"/>
              <a:t>        </a:t>
            </a:r>
            <a:r>
              <a:rPr lang="en-US" dirty="0" err="1"/>
              <a:t>cmd</a:t>
            </a:r>
            <a:r>
              <a:rPr lang="en-US" dirty="0"/>
              <a:t> += " #{</a:t>
            </a:r>
            <a:r>
              <a:rPr lang="en-US" dirty="0" err="1"/>
              <a:t>tar_args</a:t>
            </a:r>
            <a:r>
              <a:rPr lang="en-US" dirty="0"/>
              <a:t>}"</a:t>
            </a:r>
          </a:p>
          <a:p>
            <a:r>
              <a:rPr lang="en-US" dirty="0"/>
              <a:t>        </a:t>
            </a:r>
            <a:r>
              <a:rPr lang="en-US" dirty="0" err="1"/>
              <a:t>cmd</a:t>
            </a:r>
            <a:r>
              <a:rPr lang="en-US" dirty="0"/>
              <a:t> += " #{</a:t>
            </a:r>
            <a:r>
              <a:rPr lang="en-US" dirty="0" err="1"/>
              <a:t>new_resource.release_file</a:t>
            </a:r>
            <a:r>
              <a:rPr lang="en-US" dirty="0"/>
              <a:t>}"</a:t>
            </a:r>
          </a:p>
          <a:p>
            <a:r>
              <a:rPr lang="en-US" dirty="0"/>
              <a:t>        </a:t>
            </a:r>
            <a:r>
              <a:rPr lang="en-US" dirty="0" err="1"/>
              <a:t>cmd</a:t>
            </a:r>
            <a:r>
              <a:rPr lang="en-US" dirty="0"/>
              <a:t> += " -C"</a:t>
            </a:r>
          </a:p>
          <a:p>
            <a:r>
              <a:rPr lang="en-US" dirty="0"/>
              <a:t>        </a:t>
            </a:r>
            <a:r>
              <a:rPr lang="en-US" dirty="0" err="1"/>
              <a:t>cmd</a:t>
            </a:r>
            <a:r>
              <a:rPr lang="en-US" dirty="0"/>
              <a:t> += " #{</a:t>
            </a:r>
            <a:r>
              <a:rPr lang="en-US" dirty="0" err="1"/>
              <a:t>new_resource.path</a:t>
            </a:r>
            <a:r>
              <a:rPr lang="en-US" dirty="0"/>
              <a:t>}"</a:t>
            </a:r>
          </a:p>
          <a:p>
            <a:r>
              <a:rPr lang="en-US" dirty="0"/>
              <a:t>        </a:t>
            </a:r>
            <a:r>
              <a:rPr lang="en-US" dirty="0" err="1"/>
              <a:t>cmd</a:t>
            </a:r>
            <a:r>
              <a:rPr lang="en-US" dirty="0"/>
              <a:t> += " #{</a:t>
            </a:r>
            <a:r>
              <a:rPr lang="en-US" dirty="0" err="1"/>
              <a:t>new_resource.creates</a:t>
            </a:r>
            <a:r>
              <a:rPr lang="en-US" dirty="0"/>
              <a:t>}"</a:t>
            </a:r>
          </a:p>
          <a:p>
            <a:r>
              <a:rPr lang="en-US" dirty="0"/>
              <a:t>        </a:t>
            </a:r>
            <a:r>
              <a:rPr lang="en-US" dirty="0" err="1"/>
              <a:t>cmd</a:t>
            </a:r>
            <a:r>
              <a:rPr lang="en-US" dirty="0"/>
              <a:t> += </a:t>
            </a:r>
            <a:r>
              <a:rPr lang="en-US" dirty="0" err="1"/>
              <a:t>tar_strip_args</a:t>
            </a:r>
            <a:endParaRPr lang="en-US" dirty="0"/>
          </a:p>
          <a:p>
            <a:r>
              <a:rPr lang="en-US" dirty="0"/>
              <a:t>        </a:t>
            </a:r>
            <a:r>
              <a:rPr lang="en-US" dirty="0" err="1"/>
              <a:t>cmd</a:t>
            </a:r>
            <a:endParaRPr lang="en-US" dirty="0"/>
          </a:p>
          <a:p>
            <a:r>
              <a:rPr lang="en-US" dirty="0"/>
              <a:t>      end</a:t>
            </a:r>
            <a:endParaRPr lang="en-US" dirty="0" smtClean="0"/>
          </a:p>
          <a:p>
            <a:r>
              <a:rPr lang="en-US" dirty="0" smtClean="0"/>
              <a:t>    end</a:t>
            </a:r>
          </a:p>
          <a:p>
            <a:r>
              <a:rPr lang="en-US" dirty="0"/>
              <a:t> </a:t>
            </a:r>
            <a:r>
              <a:rPr lang="en-US" dirty="0" smtClean="0"/>
              <a:t> end</a:t>
            </a:r>
          </a:p>
          <a:p>
            <a:r>
              <a:rPr lang="en-US" dirty="0" smtClean="0"/>
              <a:t>end</a:t>
            </a:r>
          </a:p>
        </p:txBody>
      </p:sp>
      <p:sp>
        <p:nvSpPr>
          <p:cNvPr id="5" name="Text Placeholder 4"/>
          <p:cNvSpPr>
            <a:spLocks noGrp="1"/>
          </p:cNvSpPr>
          <p:nvPr>
            <p:ph type="body" sz="quarter" idx="12"/>
          </p:nvPr>
        </p:nvSpPr>
        <p:spPr>
          <a:xfrm>
            <a:off x="621430" y="2901696"/>
            <a:ext cx="14925911" cy="1219200"/>
          </a:xfrm>
        </p:spPr>
        <p:txBody>
          <a:bodyPr/>
          <a:lstStyle/>
          <a:p>
            <a:endParaRPr lang="en-US"/>
          </a:p>
        </p:txBody>
      </p:sp>
      <p:sp>
        <p:nvSpPr>
          <p:cNvPr id="8" name="Text Placeholder 4"/>
          <p:cNvSpPr>
            <a:spLocks noGrp="1"/>
          </p:cNvSpPr>
          <p:nvPr>
            <p:ph type="body" sz="quarter" idx="12"/>
          </p:nvPr>
        </p:nvSpPr>
        <p:spPr>
          <a:xfrm>
            <a:off x="621430" y="4448899"/>
            <a:ext cx="14925911" cy="1293533"/>
          </a:xfrm>
        </p:spPr>
        <p:txBody>
          <a:bodyPr/>
          <a:lstStyle/>
          <a:p>
            <a:endParaRPr lang="en-US"/>
          </a:p>
        </p:txBody>
      </p:sp>
    </p:spTree>
    <p:extLst>
      <p:ext uri="{BB962C8B-B14F-4D97-AF65-F5344CB8AC3E}">
        <p14:creationId xmlns:p14="http://schemas.microsoft.com/office/powerpoint/2010/main" val="3456171323"/>
      </p:ext>
    </p:extLst>
  </p:cSld>
  <p:clrMapOvr>
    <a:masterClrMapping/>
  </p:clrMapOvr>
  <p:transition xmlns:p14="http://schemas.microsoft.com/office/powerpoint/2010/mai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Recipe Specification</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err="1" smtClean="0"/>
              <a:t>unspe</a:t>
            </a:r>
            <a:r>
              <a:rPr lang="en-US" dirty="0" smtClean="0"/>
              <a:t>...</a:t>
            </a:r>
            <a:r>
              <a:rPr lang="en-US" dirty="0" err="1" smtClean="0"/>
              <a:t>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a:t>
            </a:r>
            <a:r>
              <a:rPr lang="en-US" dirty="0" smtClean="0"/>
              <a:t>/unit/recipes</a:t>
            </a:r>
            <a:r>
              <a:rPr lang="en-US" dirty="0" smtClean="0"/>
              <a:t>/</a:t>
            </a:r>
            <a:r>
              <a:rPr lang="en-US" dirty="0" err="1" smtClean="0"/>
              <a:t>default_spec.rb</a:t>
            </a:r>
            <a:endParaRPr lang="en-US" dirty="0"/>
          </a:p>
        </p:txBody>
      </p:sp>
    </p:spTree>
    <p:extLst>
      <p:ext uri="{BB962C8B-B14F-4D97-AF65-F5344CB8AC3E}">
        <p14:creationId xmlns:p14="http://schemas.microsoft.com/office/powerpoint/2010/main" val="17899016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Adding More Methods to the Subject</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class </a:t>
            </a:r>
            <a:r>
              <a:rPr lang="en-US" dirty="0"/>
              <a:t>Subject</a:t>
            </a:r>
          </a:p>
          <a:p>
            <a:r>
              <a:rPr lang="en-US" dirty="0"/>
              <a:t>  include </a:t>
            </a:r>
            <a:r>
              <a:rPr lang="en-US" dirty="0" err="1"/>
              <a:t>Opscode</a:t>
            </a:r>
            <a:r>
              <a:rPr lang="en-US" dirty="0"/>
              <a:t>::Ark::</a:t>
            </a:r>
            <a:r>
              <a:rPr lang="en-US" dirty="0" err="1" smtClean="0"/>
              <a:t>ProviderHelpers</a:t>
            </a:r>
            <a:endParaRPr lang="en-US" dirty="0" smtClean="0"/>
          </a:p>
          <a:p>
            <a:r>
              <a:rPr lang="en-US" dirty="0"/>
              <a:t> </a:t>
            </a:r>
            <a:r>
              <a:rPr lang="en-US" dirty="0" smtClean="0"/>
              <a:t> </a:t>
            </a:r>
            <a:r>
              <a:rPr lang="en-US" dirty="0" err="1" smtClean="0"/>
              <a:t>def</a:t>
            </a:r>
            <a:r>
              <a:rPr lang="en-US" dirty="0" smtClean="0"/>
              <a:t> node</a:t>
            </a:r>
          </a:p>
          <a:p>
            <a:r>
              <a:rPr lang="en-US" dirty="0" smtClean="0"/>
              <a:t>    { 'ark' =&gt; { 'tar' =&gt; '/bin/tar' } }</a:t>
            </a:r>
            <a:endParaRPr lang="en-US" dirty="0"/>
          </a:p>
          <a:p>
            <a:r>
              <a:rPr lang="en-US" dirty="0" smtClean="0"/>
              <a:t>  end</a:t>
            </a:r>
          </a:p>
          <a:p>
            <a:r>
              <a:rPr lang="en-US" dirty="0"/>
              <a:t> </a:t>
            </a:r>
            <a:r>
              <a:rPr lang="en-US" dirty="0" smtClean="0"/>
              <a:t> </a:t>
            </a:r>
          </a:p>
          <a:p>
            <a:r>
              <a:rPr lang="en-US" dirty="0"/>
              <a:t> </a:t>
            </a:r>
            <a:r>
              <a:rPr lang="en-US" dirty="0" smtClean="0"/>
              <a:t> </a:t>
            </a:r>
            <a:r>
              <a:rPr lang="en-US" dirty="0" err="1" smtClean="0"/>
              <a:t>def</a:t>
            </a:r>
            <a:r>
              <a:rPr lang="en-US" dirty="0" smtClean="0"/>
              <a:t> </a:t>
            </a:r>
            <a:r>
              <a:rPr lang="en-US" dirty="0" err="1"/>
              <a:t>tar_strip_args</a:t>
            </a:r>
            <a:endParaRPr lang="en-US" dirty="0"/>
          </a:p>
          <a:p>
            <a:r>
              <a:rPr lang="en-US" dirty="0"/>
              <a:t>    '</a:t>
            </a:r>
            <a:r>
              <a:rPr lang="en-US" dirty="0" err="1"/>
              <a:t>sure_why_not_strip_the_args</a:t>
            </a:r>
            <a:r>
              <a:rPr lang="en-US" dirty="0"/>
              <a:t>'</a:t>
            </a:r>
          </a:p>
          <a:p>
            <a:r>
              <a:rPr lang="en-US" dirty="0"/>
              <a:t>  end</a:t>
            </a:r>
            <a:endParaRPr lang="en-US" dirty="0" smtClean="0"/>
          </a:p>
          <a:p>
            <a:r>
              <a:rPr lang="en-US" dirty="0"/>
              <a:t> </a:t>
            </a:r>
            <a:r>
              <a:rPr lang="en-US" dirty="0" smtClean="0"/>
              <a:t> </a:t>
            </a:r>
          </a:p>
          <a:p>
            <a:r>
              <a:rPr lang="en-US" dirty="0" smtClean="0"/>
              <a:t>  </a:t>
            </a:r>
            <a:r>
              <a:rPr lang="en-US" dirty="0" err="1" smtClean="0"/>
              <a:t>def</a:t>
            </a:r>
            <a:r>
              <a:rPr lang="en-US" dirty="0" smtClean="0"/>
              <a:t> </a:t>
            </a:r>
            <a:r>
              <a:rPr lang="en-US" dirty="0" err="1" smtClean="0"/>
              <a:t>new_resource</a:t>
            </a:r>
            <a:endParaRPr lang="en-US" dirty="0" smtClean="0"/>
          </a:p>
          <a:p>
            <a:r>
              <a:rPr lang="en-US" dirty="0" smtClean="0"/>
              <a:t>    # This is where it gets more complicated ...</a:t>
            </a:r>
            <a:endParaRPr lang="en-US" dirty="0"/>
          </a:p>
          <a:p>
            <a:r>
              <a:rPr lang="en-US" dirty="0"/>
              <a:t> </a:t>
            </a:r>
            <a:r>
              <a:rPr lang="en-US" dirty="0" smtClean="0"/>
              <a:t> end</a:t>
            </a:r>
            <a:endParaRPr lang="en-US" dirty="0"/>
          </a:p>
          <a:p>
            <a:r>
              <a:rPr lang="en-US" dirty="0"/>
              <a:t>end</a:t>
            </a:r>
          </a:p>
          <a:p>
            <a:endParaRPr lang="en-US" dirty="0"/>
          </a:p>
          <a:p>
            <a:r>
              <a:rPr lang="en-US" dirty="0" err="1" smtClean="0"/>
              <a:t>subject.cherry_pick_tar_command</a:t>
            </a:r>
            <a:r>
              <a:rPr lang="en-US" dirty="0"/>
              <a:t>(</a:t>
            </a:r>
            <a:r>
              <a:rPr lang="en-US" dirty="0" err="1" smtClean="0"/>
              <a:t>tar_args</a:t>
            </a:r>
            <a:r>
              <a:rPr lang="en-US" dirty="0" smtClean="0"/>
              <a:t>)</a:t>
            </a:r>
          </a:p>
          <a:p>
            <a:r>
              <a:rPr lang="en-US" dirty="0" smtClean="0"/>
              <a:t> </a:t>
            </a:r>
            <a:endParaRPr lang="en-US" dirty="0"/>
          </a:p>
        </p:txBody>
      </p:sp>
      <p:sp>
        <p:nvSpPr>
          <p:cNvPr id="6" name="Text Placeholder 5"/>
          <p:cNvSpPr>
            <a:spLocks noGrp="1"/>
          </p:cNvSpPr>
          <p:nvPr>
            <p:ph type="body" sz="quarter" idx="12"/>
          </p:nvPr>
        </p:nvSpPr>
        <p:spPr>
          <a:xfrm>
            <a:off x="621430" y="2115635"/>
            <a:ext cx="14925911" cy="4358317"/>
          </a:xfrm>
        </p:spPr>
        <p:txBody>
          <a:bodyPr/>
          <a:lstStyle/>
          <a:p>
            <a:endParaRPr lang="en-US"/>
          </a:p>
        </p:txBody>
      </p:sp>
    </p:spTree>
    <p:extLst>
      <p:ext uri="{BB962C8B-B14F-4D97-AF65-F5344CB8AC3E}">
        <p14:creationId xmlns:p14="http://schemas.microsoft.com/office/powerpoint/2010/main" val="3718701164"/>
      </p:ext>
    </p:extLst>
  </p:cSld>
  <p:clrMapOvr>
    <a:masterClrMapping/>
  </p:clrMapOvr>
  <p:transition xmlns:p14="http://schemas.microsoft.com/office/powerpoint/2010/main" spd="med">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new_resource</a:t>
            </a:r>
            <a:r>
              <a:rPr lang="en-US" dirty="0" smtClean="0"/>
              <a:t> has it's Own Methods</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a:t>  </a:t>
            </a:r>
            <a:r>
              <a:rPr lang="en-US" dirty="0" err="1"/>
              <a:t>def</a:t>
            </a:r>
            <a:r>
              <a:rPr lang="en-US" dirty="0"/>
              <a:t> </a:t>
            </a:r>
            <a:r>
              <a:rPr lang="en-US" dirty="0" err="1"/>
              <a:t>cherry_pick_tar_command</a:t>
            </a:r>
            <a:r>
              <a:rPr lang="en-US" dirty="0"/>
              <a:t>(</a:t>
            </a:r>
            <a:r>
              <a:rPr lang="en-US" dirty="0" err="1"/>
              <a:t>tar_args</a:t>
            </a:r>
            <a:r>
              <a:rPr lang="en-US" dirty="0"/>
              <a:t>)</a:t>
            </a:r>
          </a:p>
          <a:p>
            <a:r>
              <a:rPr lang="en-US" dirty="0"/>
              <a:t>        </a:t>
            </a:r>
            <a:r>
              <a:rPr lang="en-US" dirty="0" err="1"/>
              <a:t>cmd</a:t>
            </a:r>
            <a:r>
              <a:rPr lang="en-US" dirty="0"/>
              <a:t> = node['ark']['tar']</a:t>
            </a:r>
          </a:p>
          <a:p>
            <a:r>
              <a:rPr lang="en-US" dirty="0"/>
              <a:t>        </a:t>
            </a:r>
            <a:r>
              <a:rPr lang="en-US" dirty="0" err="1"/>
              <a:t>cmd</a:t>
            </a:r>
            <a:r>
              <a:rPr lang="en-US" dirty="0"/>
              <a:t> += " #{</a:t>
            </a:r>
            <a:r>
              <a:rPr lang="en-US" dirty="0" err="1"/>
              <a:t>tar_args</a:t>
            </a:r>
            <a:r>
              <a:rPr lang="en-US" dirty="0"/>
              <a:t>}"</a:t>
            </a:r>
          </a:p>
          <a:p>
            <a:r>
              <a:rPr lang="en-US" dirty="0"/>
              <a:t>        </a:t>
            </a:r>
            <a:r>
              <a:rPr lang="en-US" dirty="0" err="1"/>
              <a:t>cmd</a:t>
            </a:r>
            <a:r>
              <a:rPr lang="en-US" dirty="0"/>
              <a:t> += " #{</a:t>
            </a:r>
            <a:r>
              <a:rPr lang="en-US" dirty="0" err="1"/>
              <a:t>new_resource.release_file</a:t>
            </a:r>
            <a:r>
              <a:rPr lang="en-US" dirty="0"/>
              <a:t>}"</a:t>
            </a:r>
          </a:p>
          <a:p>
            <a:r>
              <a:rPr lang="en-US" dirty="0"/>
              <a:t>        </a:t>
            </a:r>
            <a:r>
              <a:rPr lang="en-US" dirty="0" err="1"/>
              <a:t>cmd</a:t>
            </a:r>
            <a:r>
              <a:rPr lang="en-US" dirty="0"/>
              <a:t> += " -C"</a:t>
            </a:r>
          </a:p>
          <a:p>
            <a:r>
              <a:rPr lang="en-US" dirty="0"/>
              <a:t>        </a:t>
            </a:r>
            <a:r>
              <a:rPr lang="en-US" dirty="0" err="1"/>
              <a:t>cmd</a:t>
            </a:r>
            <a:r>
              <a:rPr lang="en-US" dirty="0"/>
              <a:t> += " #{</a:t>
            </a:r>
            <a:r>
              <a:rPr lang="en-US" dirty="0" err="1"/>
              <a:t>new_resource.path</a:t>
            </a:r>
            <a:r>
              <a:rPr lang="en-US" dirty="0"/>
              <a:t>}"</a:t>
            </a:r>
          </a:p>
          <a:p>
            <a:r>
              <a:rPr lang="en-US" dirty="0"/>
              <a:t>        </a:t>
            </a:r>
            <a:r>
              <a:rPr lang="en-US" dirty="0" err="1"/>
              <a:t>cmd</a:t>
            </a:r>
            <a:r>
              <a:rPr lang="en-US" dirty="0"/>
              <a:t> += " #{</a:t>
            </a:r>
            <a:r>
              <a:rPr lang="en-US" dirty="0" err="1"/>
              <a:t>new_resource.creates</a:t>
            </a:r>
            <a:r>
              <a:rPr lang="en-US" dirty="0"/>
              <a:t>}"</a:t>
            </a:r>
          </a:p>
          <a:p>
            <a:r>
              <a:rPr lang="en-US" dirty="0"/>
              <a:t>        </a:t>
            </a:r>
            <a:r>
              <a:rPr lang="en-US" dirty="0" err="1"/>
              <a:t>cmd</a:t>
            </a:r>
            <a:r>
              <a:rPr lang="en-US" dirty="0"/>
              <a:t> += </a:t>
            </a:r>
            <a:r>
              <a:rPr lang="en-US" dirty="0" err="1"/>
              <a:t>tar_strip_args</a:t>
            </a:r>
            <a:endParaRPr lang="en-US" dirty="0"/>
          </a:p>
          <a:p>
            <a:r>
              <a:rPr lang="en-US" dirty="0"/>
              <a:t>        </a:t>
            </a:r>
            <a:r>
              <a:rPr lang="en-US" dirty="0" err="1"/>
              <a:t>cmd</a:t>
            </a:r>
            <a:endParaRPr lang="en-US" dirty="0"/>
          </a:p>
          <a:p>
            <a:r>
              <a:rPr lang="en-US" dirty="0"/>
              <a:t>      end</a:t>
            </a:r>
            <a:endParaRPr lang="en-US" dirty="0" smtClean="0"/>
          </a:p>
          <a:p>
            <a:r>
              <a:rPr lang="en-US" dirty="0" smtClean="0"/>
              <a:t>    end</a:t>
            </a:r>
          </a:p>
          <a:p>
            <a:r>
              <a:rPr lang="en-US" dirty="0"/>
              <a:t> </a:t>
            </a:r>
            <a:r>
              <a:rPr lang="en-US" dirty="0" smtClean="0"/>
              <a:t> end</a:t>
            </a:r>
          </a:p>
          <a:p>
            <a:r>
              <a:rPr lang="en-US" dirty="0" smtClean="0"/>
              <a:t>end</a:t>
            </a:r>
          </a:p>
        </p:txBody>
      </p:sp>
      <p:sp>
        <p:nvSpPr>
          <p:cNvPr id="5" name="Text Placeholder 4"/>
          <p:cNvSpPr>
            <a:spLocks noGrp="1"/>
          </p:cNvSpPr>
          <p:nvPr>
            <p:ph type="body" sz="quarter" idx="12"/>
          </p:nvPr>
        </p:nvSpPr>
        <p:spPr>
          <a:xfrm>
            <a:off x="618887" y="3639635"/>
            <a:ext cx="14925911" cy="1651693"/>
          </a:xfrm>
        </p:spPr>
        <p:txBody>
          <a:bodyPr/>
          <a:lstStyle/>
          <a:p>
            <a:endParaRPr lang="en-US"/>
          </a:p>
        </p:txBody>
      </p:sp>
    </p:spTree>
    <p:extLst>
      <p:ext uri="{BB962C8B-B14F-4D97-AF65-F5344CB8AC3E}">
        <p14:creationId xmlns:p14="http://schemas.microsoft.com/office/powerpoint/2010/main" val="42415301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Creating a Fake </a:t>
            </a:r>
            <a:r>
              <a:rPr lang="en-US" dirty="0" err="1" smtClean="0"/>
              <a:t>new_resource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class </a:t>
            </a:r>
            <a:r>
              <a:rPr lang="en-US" dirty="0"/>
              <a:t>Subject</a:t>
            </a:r>
          </a:p>
          <a:p>
            <a:r>
              <a:rPr lang="en-US" dirty="0"/>
              <a:t>  include </a:t>
            </a:r>
            <a:r>
              <a:rPr lang="en-US" dirty="0" err="1"/>
              <a:t>Opscode</a:t>
            </a:r>
            <a:r>
              <a:rPr lang="en-US" dirty="0"/>
              <a:t>::Ark::</a:t>
            </a:r>
            <a:r>
              <a:rPr lang="en-US" dirty="0" err="1" smtClean="0"/>
              <a:t>ProviderHelpers</a:t>
            </a:r>
            <a:endParaRPr lang="en-US" dirty="0" smtClean="0"/>
          </a:p>
          <a:p>
            <a:r>
              <a:rPr lang="en-US" dirty="0"/>
              <a:t> </a:t>
            </a:r>
            <a:r>
              <a:rPr lang="en-US" dirty="0" smtClean="0"/>
              <a:t> </a:t>
            </a:r>
            <a:r>
              <a:rPr lang="en-US" dirty="0" err="1" smtClean="0"/>
              <a:t>def</a:t>
            </a:r>
            <a:r>
              <a:rPr lang="en-US" dirty="0" smtClean="0"/>
              <a:t> node</a:t>
            </a:r>
          </a:p>
          <a:p>
            <a:r>
              <a:rPr lang="en-US" dirty="0" smtClean="0"/>
              <a:t>    { 'ark' =&gt; { 'tar' =&gt; '/bin/tar' } }</a:t>
            </a:r>
            <a:endParaRPr lang="en-US" dirty="0"/>
          </a:p>
          <a:p>
            <a:r>
              <a:rPr lang="en-US" dirty="0" smtClean="0"/>
              <a:t>  end</a:t>
            </a:r>
          </a:p>
          <a:p>
            <a:r>
              <a:rPr lang="en-US" dirty="0" smtClean="0"/>
              <a:t>  </a:t>
            </a:r>
            <a:r>
              <a:rPr lang="en-US" dirty="0" err="1" smtClean="0"/>
              <a:t>def</a:t>
            </a:r>
            <a:r>
              <a:rPr lang="en-US" dirty="0" smtClean="0"/>
              <a:t> </a:t>
            </a:r>
            <a:r>
              <a:rPr lang="en-US" dirty="0" err="1" smtClean="0"/>
              <a:t>tar_strip_args</a:t>
            </a:r>
            <a:endParaRPr lang="en-US" dirty="0"/>
          </a:p>
          <a:p>
            <a:r>
              <a:rPr lang="en-US" dirty="0" smtClean="0"/>
              <a:t>    '</a:t>
            </a:r>
            <a:r>
              <a:rPr lang="en-US" dirty="0" err="1" smtClean="0"/>
              <a:t>sure_why_not_strip_the_args</a:t>
            </a:r>
            <a:r>
              <a:rPr lang="en-US" dirty="0" smtClean="0"/>
              <a:t>'</a:t>
            </a:r>
          </a:p>
          <a:p>
            <a:r>
              <a:rPr lang="en-US" dirty="0" smtClean="0"/>
              <a:t>  end</a:t>
            </a:r>
          </a:p>
          <a:p>
            <a:r>
              <a:rPr lang="en-US" dirty="0"/>
              <a:t> </a:t>
            </a:r>
            <a:r>
              <a:rPr lang="en-US" dirty="0" smtClean="0"/>
              <a:t> </a:t>
            </a:r>
            <a:r>
              <a:rPr lang="en-US" dirty="0" err="1" smtClean="0"/>
              <a:t>def</a:t>
            </a:r>
            <a:r>
              <a:rPr lang="en-US" dirty="0" smtClean="0"/>
              <a:t> </a:t>
            </a:r>
            <a:r>
              <a:rPr lang="en-US" dirty="0" err="1" smtClean="0"/>
              <a:t>new_resource</a:t>
            </a:r>
            <a:endParaRPr lang="en-US" dirty="0" smtClean="0"/>
          </a:p>
          <a:p>
            <a:r>
              <a:rPr lang="en-US" dirty="0"/>
              <a:t> </a:t>
            </a:r>
            <a:r>
              <a:rPr lang="en-US" dirty="0" smtClean="0"/>
              <a:t>   require '</a:t>
            </a:r>
            <a:r>
              <a:rPr lang="en-US" dirty="0" err="1" smtClean="0"/>
              <a:t>ostruct</a:t>
            </a:r>
            <a:r>
              <a:rPr lang="en-US" dirty="0" smtClean="0"/>
              <a:t>'</a:t>
            </a:r>
          </a:p>
          <a:p>
            <a:r>
              <a:rPr lang="en-US" dirty="0"/>
              <a:t> </a:t>
            </a:r>
            <a:r>
              <a:rPr lang="en-US" dirty="0" smtClean="0"/>
              <a:t>   </a:t>
            </a:r>
            <a:r>
              <a:rPr lang="en-US" dirty="0" err="1" smtClean="0"/>
              <a:t>OpenStruct.new</a:t>
            </a:r>
            <a:r>
              <a:rPr lang="en-US" dirty="0" smtClean="0"/>
              <a:t>(</a:t>
            </a:r>
            <a:r>
              <a:rPr lang="en-US" dirty="0" err="1" smtClean="0"/>
              <a:t>release_file</a:t>
            </a:r>
            <a:r>
              <a:rPr lang="en-US" dirty="0" smtClean="0"/>
              <a:t>: 'file', </a:t>
            </a:r>
          </a:p>
          <a:p>
            <a:r>
              <a:rPr lang="en-US" dirty="0"/>
              <a:t> </a:t>
            </a:r>
            <a:r>
              <a:rPr lang="en-US" dirty="0" smtClean="0"/>
              <a:t>                  path: 'path', </a:t>
            </a:r>
          </a:p>
          <a:p>
            <a:r>
              <a:rPr lang="en-US" dirty="0"/>
              <a:t> </a:t>
            </a:r>
            <a:r>
              <a:rPr lang="en-US" dirty="0" smtClean="0"/>
              <a:t>                  creates: '</a:t>
            </a:r>
            <a:r>
              <a:rPr lang="en-US" dirty="0" err="1" smtClean="0"/>
              <a:t>sure_why_not</a:t>
            </a:r>
            <a:r>
              <a:rPr lang="en-US" dirty="0" smtClean="0"/>
              <a:t>')</a:t>
            </a:r>
          </a:p>
          <a:p>
            <a:r>
              <a:rPr lang="en-US" dirty="0" smtClean="0"/>
              <a:t>  end</a:t>
            </a:r>
            <a:endParaRPr lang="en-US" dirty="0"/>
          </a:p>
          <a:p>
            <a:r>
              <a:rPr lang="en-US" dirty="0"/>
              <a:t>end</a:t>
            </a:r>
          </a:p>
          <a:p>
            <a:endParaRPr lang="en-US" dirty="0"/>
          </a:p>
          <a:p>
            <a:r>
              <a:rPr lang="en-US" dirty="0" err="1" smtClean="0"/>
              <a:t>subject.cherry_pick_tar_command</a:t>
            </a:r>
            <a:r>
              <a:rPr lang="en-US" dirty="0"/>
              <a:t>(</a:t>
            </a:r>
            <a:r>
              <a:rPr lang="en-US" dirty="0" err="1" smtClean="0"/>
              <a:t>tar_args</a:t>
            </a:r>
            <a:r>
              <a:rPr lang="en-US" dirty="0" smtClean="0"/>
              <a:t>)</a:t>
            </a:r>
          </a:p>
          <a:p>
            <a:r>
              <a:rPr lang="en-US" dirty="0" smtClean="0"/>
              <a:t> </a:t>
            </a:r>
            <a:endParaRPr lang="en-US" dirty="0"/>
          </a:p>
        </p:txBody>
      </p:sp>
      <p:sp>
        <p:nvSpPr>
          <p:cNvPr id="7" name="Text Placeholder 6"/>
          <p:cNvSpPr>
            <a:spLocks noGrp="1"/>
          </p:cNvSpPr>
          <p:nvPr>
            <p:ph type="body" sz="quarter" idx="12"/>
          </p:nvPr>
        </p:nvSpPr>
        <p:spPr>
          <a:xfrm>
            <a:off x="609600" y="4602803"/>
            <a:ext cx="14925911" cy="1554157"/>
          </a:xfrm>
        </p:spPr>
        <p:txBody>
          <a:bodyPr/>
          <a:lstStyle/>
          <a:p>
            <a:endParaRPr lang="en-US" dirty="0"/>
          </a:p>
        </p:txBody>
      </p:sp>
    </p:spTree>
    <p:extLst>
      <p:ext uri="{BB962C8B-B14F-4D97-AF65-F5344CB8AC3E}">
        <p14:creationId xmlns:p14="http://schemas.microsoft.com/office/powerpoint/2010/main" val="20185254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Stubs and Doubles</a:t>
            </a:r>
            <a:endParaRPr lang="en-US" dirty="0"/>
          </a:p>
        </p:txBody>
      </p:sp>
      <p:sp>
        <p:nvSpPr>
          <p:cNvPr id="3" name="Subtitle 2"/>
          <p:cNvSpPr>
            <a:spLocks noGrp="1"/>
          </p:cNvSpPr>
          <p:nvPr>
            <p:ph type="subTitle" idx="1"/>
          </p:nvPr>
        </p:nvSpPr>
        <p:spPr/>
        <p:txBody>
          <a:bodyPr/>
          <a:lstStyle/>
          <a:p>
            <a:r>
              <a:rPr lang="en-US" dirty="0" smtClean="0"/>
              <a:t>Generating a class for every scenario can make the code less clear to understand as it requires more boiler plate code to accomplish the goal for </a:t>
            </a:r>
            <a:r>
              <a:rPr lang="en-US" b="1" dirty="0" smtClean="0"/>
              <a:t>every</a:t>
            </a:r>
            <a:r>
              <a:rPr lang="en-US" dirty="0" smtClean="0"/>
              <a:t> specification.</a:t>
            </a:r>
          </a:p>
          <a:p>
            <a:endParaRPr lang="en-US" dirty="0"/>
          </a:p>
          <a:p>
            <a:r>
              <a:rPr lang="en-US" dirty="0" err="1" smtClean="0"/>
              <a:t>RSpec</a:t>
            </a:r>
            <a:r>
              <a:rPr lang="en-US" dirty="0" smtClean="0"/>
              <a:t> provides a way to stub method calls which will allow you to more quickly setup the scenario that isolates the test and helps you express your expectation quicker.</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No Reference</a:t>
            </a:r>
          </a:p>
        </p:txBody>
      </p:sp>
    </p:spTree>
    <p:extLst>
      <p:ext uri="{BB962C8B-B14F-4D97-AF65-F5344CB8AC3E}">
        <p14:creationId xmlns:p14="http://schemas.microsoft.com/office/powerpoint/2010/main" val="888360933"/>
      </p:ext>
    </p:extLst>
  </p:cSld>
  <p:clrMapOvr>
    <a:masterClrMapping/>
  </p:clrMapOvr>
  <p:transition xmlns:p14="http://schemas.microsoft.com/office/powerpoint/2010/main" spd="med">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Stub methods on an Object</a:t>
            </a:r>
            <a:endParaRPr lang="en-US" dirty="0"/>
          </a:p>
        </p:txBody>
      </p:sp>
      <p:sp>
        <p:nvSpPr>
          <p:cNvPr id="5" name="Content Placeholder 4"/>
          <p:cNvSpPr>
            <a:spLocks noGrp="1"/>
          </p:cNvSpPr>
          <p:nvPr>
            <p:ph sz="quarter" idx="10"/>
          </p:nvPr>
        </p:nvSpPr>
        <p:spPr/>
        <p:txBody>
          <a:bodyPr>
            <a:normAutofit/>
          </a:bodyPr>
          <a:lstStyle/>
          <a:p>
            <a:r>
              <a:rPr lang="en-US" sz="2400" dirty="0"/>
              <a:t>describe </a:t>
            </a:r>
            <a:r>
              <a:rPr lang="en-US" sz="2400" dirty="0" err="1"/>
              <a:t>Opscode</a:t>
            </a:r>
            <a:r>
              <a:rPr lang="en-US" sz="2400" dirty="0"/>
              <a:t>::Ark::</a:t>
            </a:r>
            <a:r>
              <a:rPr lang="en-US" sz="2400" dirty="0" err="1"/>
              <a:t>ProviderHelpers</a:t>
            </a:r>
            <a:r>
              <a:rPr lang="en-US" sz="2400" dirty="0"/>
              <a:t> do</a:t>
            </a:r>
          </a:p>
          <a:p>
            <a:r>
              <a:rPr lang="en-US" sz="2400" dirty="0" smtClean="0"/>
              <a:t>  class Subject</a:t>
            </a:r>
          </a:p>
          <a:p>
            <a:r>
              <a:rPr lang="en-US" sz="2400" dirty="0" smtClean="0"/>
              <a:t>    </a:t>
            </a:r>
            <a:r>
              <a:rPr lang="en-US" sz="2400" dirty="0"/>
              <a:t>include </a:t>
            </a:r>
            <a:r>
              <a:rPr lang="en-US" sz="2400" dirty="0" err="1"/>
              <a:t>Opscode</a:t>
            </a:r>
            <a:r>
              <a:rPr lang="en-US" sz="2400" dirty="0"/>
              <a:t>::Ark::</a:t>
            </a:r>
            <a:r>
              <a:rPr lang="en-US" sz="2400" dirty="0" err="1"/>
              <a:t>ProviderHelpers</a:t>
            </a:r>
            <a:endParaRPr lang="en-US" sz="2400" dirty="0"/>
          </a:p>
          <a:p>
            <a:r>
              <a:rPr lang="en-US" sz="2400" dirty="0" smtClean="0"/>
              <a:t>  end</a:t>
            </a:r>
          </a:p>
          <a:p>
            <a:endParaRPr lang="en-US" sz="2400" dirty="0" smtClean="0"/>
          </a:p>
          <a:p>
            <a:r>
              <a:rPr lang="en-US" sz="2400" dirty="0"/>
              <a:t>  describe '#</a:t>
            </a:r>
            <a:r>
              <a:rPr lang="en-US" sz="2400" dirty="0" err="1"/>
              <a:t>cherry_pick_tar_command</a:t>
            </a:r>
            <a:r>
              <a:rPr lang="en-US" sz="2400" dirty="0"/>
              <a:t>' do</a:t>
            </a:r>
          </a:p>
          <a:p>
            <a:r>
              <a:rPr lang="en-US" sz="2400" dirty="0" smtClean="0"/>
              <a:t>    let</a:t>
            </a:r>
            <a:r>
              <a:rPr lang="en-US" sz="2400" dirty="0"/>
              <a:t>(:subject) do</a:t>
            </a:r>
          </a:p>
          <a:p>
            <a:r>
              <a:rPr lang="en-US" sz="2400" dirty="0" smtClean="0"/>
              <a:t>      </a:t>
            </a:r>
            <a:r>
              <a:rPr lang="en-US" sz="2400" dirty="0" err="1" smtClean="0"/>
              <a:t>obj</a:t>
            </a:r>
            <a:r>
              <a:rPr lang="en-US" sz="2400" dirty="0" smtClean="0"/>
              <a:t> </a:t>
            </a:r>
            <a:r>
              <a:rPr lang="en-US" sz="2400" dirty="0"/>
              <a:t>= </a:t>
            </a:r>
            <a:r>
              <a:rPr lang="en-US" sz="2400" dirty="0" err="1"/>
              <a:t>Subject.new</a:t>
            </a:r>
            <a:endParaRPr lang="en-US" sz="2400" dirty="0"/>
          </a:p>
          <a:p>
            <a:r>
              <a:rPr lang="en-US" sz="2400" dirty="0" smtClean="0"/>
              <a:t>      allow</a:t>
            </a:r>
            <a:r>
              <a:rPr lang="en-US" sz="2400" dirty="0"/>
              <a:t>(</a:t>
            </a:r>
            <a:r>
              <a:rPr lang="en-US" sz="2400" dirty="0" err="1"/>
              <a:t>obj</a:t>
            </a:r>
            <a:r>
              <a:rPr lang="en-US" sz="2400" dirty="0"/>
              <a:t>).to receive(:node).</a:t>
            </a:r>
            <a:r>
              <a:rPr lang="en-US" sz="2400" dirty="0" err="1"/>
              <a:t>and_return</a:t>
            </a:r>
            <a:r>
              <a:rPr lang="en-US" sz="2400" dirty="0"/>
              <a:t>({ 'ark' =&gt; </a:t>
            </a:r>
            <a:endParaRPr lang="en-US" sz="2400" dirty="0" smtClean="0"/>
          </a:p>
          <a:p>
            <a:r>
              <a:rPr lang="en-US" sz="2400" dirty="0"/>
              <a:t> </a:t>
            </a:r>
            <a:r>
              <a:rPr lang="en-US" sz="2400" dirty="0" smtClean="0"/>
              <a:t>                                               {'</a:t>
            </a:r>
            <a:r>
              <a:rPr lang="en-US" sz="2400" dirty="0"/>
              <a:t>tar' =&gt; '/bin/tar</a:t>
            </a:r>
            <a:r>
              <a:rPr lang="en-US" sz="2400" dirty="0" smtClean="0"/>
              <a:t>'} </a:t>
            </a:r>
            <a:r>
              <a:rPr lang="en-US" sz="2400" dirty="0"/>
              <a:t>})</a:t>
            </a:r>
          </a:p>
          <a:p>
            <a:r>
              <a:rPr lang="en-US" sz="2400" dirty="0" smtClean="0"/>
              <a:t>      allow</a:t>
            </a:r>
            <a:r>
              <a:rPr lang="en-US" sz="2400" dirty="0"/>
              <a:t>(</a:t>
            </a:r>
            <a:r>
              <a:rPr lang="en-US" sz="2400" dirty="0" err="1"/>
              <a:t>obj</a:t>
            </a:r>
            <a:r>
              <a:rPr lang="en-US" sz="2400" dirty="0"/>
              <a:t>).to receive(:</a:t>
            </a:r>
            <a:r>
              <a:rPr lang="en-US" sz="2400" dirty="0" err="1"/>
              <a:t>new_resource</a:t>
            </a:r>
            <a:r>
              <a:rPr lang="en-US" sz="2400" dirty="0"/>
              <a:t>).</a:t>
            </a:r>
            <a:r>
              <a:rPr lang="en-US" sz="2400" dirty="0" err="1"/>
              <a:t>and_return</a:t>
            </a:r>
            <a:r>
              <a:rPr lang="en-US" sz="2400" dirty="0"/>
              <a:t>(</a:t>
            </a:r>
            <a:r>
              <a:rPr lang="en-US" sz="2400" dirty="0" err="1"/>
              <a:t>new_resource</a:t>
            </a:r>
            <a:r>
              <a:rPr lang="en-US" sz="2400" dirty="0" smtClean="0"/>
              <a:t>)</a:t>
            </a:r>
          </a:p>
          <a:p>
            <a:r>
              <a:rPr lang="en-US" sz="2400" dirty="0"/>
              <a:t> </a:t>
            </a:r>
            <a:r>
              <a:rPr lang="en-US" sz="2400" dirty="0" smtClean="0"/>
              <a:t>     </a:t>
            </a:r>
            <a:r>
              <a:rPr lang="en-US" sz="2400" dirty="0"/>
              <a:t>allow(</a:t>
            </a:r>
            <a:r>
              <a:rPr lang="en-US" sz="2400" dirty="0" err="1"/>
              <a:t>obj</a:t>
            </a:r>
            <a:r>
              <a:rPr lang="en-US" sz="2400" dirty="0"/>
              <a:t>).to receive(:</a:t>
            </a:r>
            <a:r>
              <a:rPr lang="en-US" sz="2400" dirty="0" err="1"/>
              <a:t>tar_strip_args</a:t>
            </a:r>
            <a:r>
              <a:rPr lang="en-US" sz="2400" dirty="0"/>
              <a:t>).</a:t>
            </a:r>
            <a:r>
              <a:rPr lang="en-US" sz="2400" dirty="0" err="1"/>
              <a:t>and_return</a:t>
            </a:r>
            <a:r>
              <a:rPr lang="en-US" sz="2400" dirty="0"/>
              <a:t>(''</a:t>
            </a:r>
            <a:r>
              <a:rPr lang="en-US" sz="2400" dirty="0" smtClean="0"/>
              <a:t>)</a:t>
            </a:r>
          </a:p>
          <a:p>
            <a:r>
              <a:rPr lang="en-US" sz="2400" dirty="0" smtClean="0"/>
              <a:t>      </a:t>
            </a:r>
            <a:r>
              <a:rPr lang="en-US" sz="2400" dirty="0" err="1"/>
              <a:t>obj</a:t>
            </a:r>
            <a:endParaRPr lang="en-US" sz="2400" dirty="0"/>
          </a:p>
          <a:p>
            <a:r>
              <a:rPr lang="en-US" sz="2400" dirty="0"/>
              <a:t>    end</a:t>
            </a:r>
          </a:p>
        </p:txBody>
      </p:sp>
      <p:sp>
        <p:nvSpPr>
          <p:cNvPr id="6" name="Text Placeholder 5"/>
          <p:cNvSpPr>
            <a:spLocks noGrp="1"/>
          </p:cNvSpPr>
          <p:nvPr>
            <p:ph type="body" sz="quarter" idx="12"/>
          </p:nvPr>
        </p:nvSpPr>
        <p:spPr>
          <a:xfrm>
            <a:off x="621430" y="5053907"/>
            <a:ext cx="14925911" cy="1932109"/>
          </a:xfrm>
        </p:spPr>
        <p:txBody>
          <a:bodyPr/>
          <a:lstStyle/>
          <a:p>
            <a:endParaRPr lang="en-US" dirty="0"/>
          </a:p>
        </p:txBody>
      </p:sp>
    </p:spTree>
    <p:extLst>
      <p:ext uri="{BB962C8B-B14F-4D97-AF65-F5344CB8AC3E}">
        <p14:creationId xmlns:p14="http://schemas.microsoft.com/office/powerpoint/2010/main" val="1401786035"/>
      </p:ext>
    </p:extLst>
  </p:cSld>
  <p:clrMapOvr>
    <a:masterClrMapping/>
  </p:clrMapOvr>
  <p:transition xmlns:p14="http://schemas.microsoft.com/office/powerpoint/2010/main" spd="med">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Returning a </a:t>
            </a:r>
            <a:r>
              <a:rPr lang="en-US" dirty="0" err="1" smtClean="0"/>
              <a:t>new_resource</a:t>
            </a:r>
            <a:r>
              <a:rPr lang="en-US" dirty="0" smtClean="0"/>
              <a:t> Object</a:t>
            </a:r>
            <a:endParaRPr lang="en-US" dirty="0"/>
          </a:p>
        </p:txBody>
      </p:sp>
      <p:sp>
        <p:nvSpPr>
          <p:cNvPr id="5" name="Content Placeholder 4"/>
          <p:cNvSpPr>
            <a:spLocks noGrp="1"/>
          </p:cNvSpPr>
          <p:nvPr>
            <p:ph sz="quarter" idx="10"/>
          </p:nvPr>
        </p:nvSpPr>
        <p:spPr/>
        <p:txBody>
          <a:bodyPr>
            <a:normAutofit/>
          </a:bodyPr>
          <a:lstStyle/>
          <a:p>
            <a:r>
              <a:rPr lang="en-US" sz="2400" dirty="0"/>
              <a:t>describe </a:t>
            </a:r>
            <a:r>
              <a:rPr lang="en-US" sz="2400" dirty="0" err="1"/>
              <a:t>Opscode</a:t>
            </a:r>
            <a:r>
              <a:rPr lang="en-US" sz="2400" dirty="0"/>
              <a:t>::Ark::</a:t>
            </a:r>
            <a:r>
              <a:rPr lang="en-US" sz="2400" dirty="0" err="1"/>
              <a:t>ProviderHelpers</a:t>
            </a:r>
            <a:r>
              <a:rPr lang="en-US" sz="2400" dirty="0"/>
              <a:t> do</a:t>
            </a:r>
          </a:p>
          <a:p>
            <a:r>
              <a:rPr lang="en-US" sz="2400" dirty="0" smtClean="0"/>
              <a:t>  class Subject</a:t>
            </a:r>
          </a:p>
          <a:p>
            <a:r>
              <a:rPr lang="en-US" sz="2400" dirty="0" smtClean="0"/>
              <a:t>    </a:t>
            </a:r>
            <a:r>
              <a:rPr lang="en-US" sz="2400" dirty="0"/>
              <a:t>include </a:t>
            </a:r>
            <a:r>
              <a:rPr lang="en-US" sz="2400" dirty="0" err="1"/>
              <a:t>Opscode</a:t>
            </a:r>
            <a:r>
              <a:rPr lang="en-US" sz="2400" dirty="0"/>
              <a:t>::Ark::</a:t>
            </a:r>
            <a:r>
              <a:rPr lang="en-US" sz="2400" dirty="0" err="1"/>
              <a:t>ProviderHelpers</a:t>
            </a:r>
            <a:endParaRPr lang="en-US" sz="2400" dirty="0"/>
          </a:p>
          <a:p>
            <a:r>
              <a:rPr lang="en-US" sz="2400" dirty="0" smtClean="0"/>
              <a:t>  end</a:t>
            </a:r>
          </a:p>
          <a:p>
            <a:endParaRPr lang="en-US" sz="2400" dirty="0" smtClean="0"/>
          </a:p>
          <a:p>
            <a:r>
              <a:rPr lang="en-US" sz="2400" dirty="0"/>
              <a:t>  describe '#</a:t>
            </a:r>
            <a:r>
              <a:rPr lang="en-US" sz="2400" dirty="0" err="1"/>
              <a:t>cherry_pick_tar_command</a:t>
            </a:r>
            <a:r>
              <a:rPr lang="en-US" sz="2400" dirty="0"/>
              <a:t>' do</a:t>
            </a:r>
          </a:p>
          <a:p>
            <a:r>
              <a:rPr lang="en-US" sz="2400" dirty="0" smtClean="0"/>
              <a:t>    let</a:t>
            </a:r>
            <a:r>
              <a:rPr lang="en-US" sz="2400" dirty="0"/>
              <a:t>(:subject) do</a:t>
            </a:r>
          </a:p>
          <a:p>
            <a:r>
              <a:rPr lang="en-US" sz="2400" dirty="0" smtClean="0"/>
              <a:t>      </a:t>
            </a:r>
            <a:r>
              <a:rPr lang="en-US" sz="2400" dirty="0" err="1" smtClean="0"/>
              <a:t>obj</a:t>
            </a:r>
            <a:r>
              <a:rPr lang="en-US" sz="2400" dirty="0" smtClean="0"/>
              <a:t> </a:t>
            </a:r>
            <a:r>
              <a:rPr lang="en-US" sz="2400" dirty="0"/>
              <a:t>= </a:t>
            </a:r>
            <a:r>
              <a:rPr lang="en-US" sz="2400" dirty="0" err="1"/>
              <a:t>Subject.new</a:t>
            </a:r>
            <a:endParaRPr lang="en-US" sz="2400" dirty="0"/>
          </a:p>
          <a:p>
            <a:r>
              <a:rPr lang="en-US" sz="2400" dirty="0" smtClean="0"/>
              <a:t>      allow</a:t>
            </a:r>
            <a:r>
              <a:rPr lang="en-US" sz="2400" dirty="0"/>
              <a:t>(</a:t>
            </a:r>
            <a:r>
              <a:rPr lang="en-US" sz="2400" dirty="0" err="1"/>
              <a:t>obj</a:t>
            </a:r>
            <a:r>
              <a:rPr lang="en-US" sz="2400" dirty="0"/>
              <a:t>).to receive(:node).</a:t>
            </a:r>
            <a:r>
              <a:rPr lang="en-US" sz="2400" dirty="0" err="1"/>
              <a:t>and_return</a:t>
            </a:r>
            <a:r>
              <a:rPr lang="en-US" sz="2400" dirty="0"/>
              <a:t>({ 'ark' =&gt; </a:t>
            </a:r>
            <a:endParaRPr lang="en-US" sz="2400" dirty="0" smtClean="0"/>
          </a:p>
          <a:p>
            <a:r>
              <a:rPr lang="en-US" sz="2400" dirty="0"/>
              <a:t> </a:t>
            </a:r>
            <a:r>
              <a:rPr lang="en-US" sz="2400" dirty="0" smtClean="0"/>
              <a:t>                                               {'</a:t>
            </a:r>
            <a:r>
              <a:rPr lang="en-US" sz="2400" dirty="0"/>
              <a:t>tar' =&gt; '/bin/tar</a:t>
            </a:r>
            <a:r>
              <a:rPr lang="en-US" sz="2400" dirty="0" smtClean="0"/>
              <a:t>'} </a:t>
            </a:r>
            <a:r>
              <a:rPr lang="en-US" sz="2400" dirty="0"/>
              <a:t>})</a:t>
            </a:r>
          </a:p>
          <a:p>
            <a:r>
              <a:rPr lang="en-US" sz="2400" dirty="0" smtClean="0"/>
              <a:t>      allow</a:t>
            </a:r>
            <a:r>
              <a:rPr lang="en-US" sz="2400" dirty="0"/>
              <a:t>(</a:t>
            </a:r>
            <a:r>
              <a:rPr lang="en-US" sz="2400" dirty="0" err="1"/>
              <a:t>obj</a:t>
            </a:r>
            <a:r>
              <a:rPr lang="en-US" sz="2400" dirty="0"/>
              <a:t>).to receive(:</a:t>
            </a:r>
            <a:r>
              <a:rPr lang="en-US" sz="2400" dirty="0" err="1"/>
              <a:t>new_resource</a:t>
            </a:r>
            <a:r>
              <a:rPr lang="en-US" sz="2400" dirty="0"/>
              <a:t>).</a:t>
            </a:r>
            <a:r>
              <a:rPr lang="en-US" sz="2400" dirty="0" err="1"/>
              <a:t>and_return</a:t>
            </a:r>
            <a:r>
              <a:rPr lang="en-US" sz="2400" dirty="0"/>
              <a:t>(</a:t>
            </a:r>
            <a:r>
              <a:rPr lang="en-US" sz="2400" dirty="0" err="1"/>
              <a:t>new_resource</a:t>
            </a:r>
            <a:r>
              <a:rPr lang="en-US" sz="2400" dirty="0" smtClean="0"/>
              <a:t>)</a:t>
            </a:r>
          </a:p>
          <a:p>
            <a:r>
              <a:rPr lang="en-US" sz="2400" dirty="0"/>
              <a:t> </a:t>
            </a:r>
            <a:r>
              <a:rPr lang="en-US" sz="2400" dirty="0" smtClean="0"/>
              <a:t>     </a:t>
            </a:r>
            <a:r>
              <a:rPr lang="en-US" sz="2400" dirty="0"/>
              <a:t>allow(</a:t>
            </a:r>
            <a:r>
              <a:rPr lang="en-US" sz="2400" dirty="0" err="1"/>
              <a:t>obj</a:t>
            </a:r>
            <a:r>
              <a:rPr lang="en-US" sz="2400" dirty="0"/>
              <a:t>).to receive(:</a:t>
            </a:r>
            <a:r>
              <a:rPr lang="en-US" sz="2400" dirty="0" err="1"/>
              <a:t>tar_strip_args</a:t>
            </a:r>
            <a:r>
              <a:rPr lang="en-US" sz="2400" dirty="0"/>
              <a:t>).</a:t>
            </a:r>
            <a:r>
              <a:rPr lang="en-US" sz="2400" dirty="0" err="1"/>
              <a:t>and_return</a:t>
            </a:r>
            <a:r>
              <a:rPr lang="en-US" sz="2400" dirty="0"/>
              <a:t>(''</a:t>
            </a:r>
            <a:r>
              <a:rPr lang="en-US" sz="2400" dirty="0" smtClean="0"/>
              <a:t>)</a:t>
            </a:r>
          </a:p>
          <a:p>
            <a:r>
              <a:rPr lang="en-US" sz="2400" dirty="0" smtClean="0"/>
              <a:t>      </a:t>
            </a:r>
            <a:r>
              <a:rPr lang="en-US" sz="2400" dirty="0" err="1"/>
              <a:t>obj</a:t>
            </a:r>
            <a:endParaRPr lang="en-US" sz="2400" dirty="0"/>
          </a:p>
          <a:p>
            <a:r>
              <a:rPr lang="en-US" sz="2400" dirty="0"/>
              <a:t>    end</a:t>
            </a:r>
          </a:p>
        </p:txBody>
      </p:sp>
      <p:sp>
        <p:nvSpPr>
          <p:cNvPr id="6" name="Text Placeholder 4"/>
          <p:cNvSpPr>
            <a:spLocks noGrp="1"/>
          </p:cNvSpPr>
          <p:nvPr>
            <p:ph type="body" sz="quarter" idx="12"/>
          </p:nvPr>
        </p:nvSpPr>
        <p:spPr>
          <a:xfrm flipV="1">
            <a:off x="10509504" y="6010656"/>
            <a:ext cx="2255520" cy="512064"/>
          </a:xfrm>
        </p:spPr>
        <p:txBody>
          <a:bodyPr/>
          <a:lstStyle/>
          <a:p>
            <a:endParaRPr lang="en-US" dirty="0"/>
          </a:p>
        </p:txBody>
      </p:sp>
    </p:spTree>
    <p:extLst>
      <p:ext uri="{BB962C8B-B14F-4D97-AF65-F5344CB8AC3E}">
        <p14:creationId xmlns:p14="http://schemas.microsoft.com/office/powerpoint/2010/main" val="2040421435"/>
      </p:ext>
    </p:extLst>
  </p:cSld>
  <p:clrMapOvr>
    <a:masterClrMapping/>
  </p:clrMapOvr>
  <p:transition xmlns:p14="http://schemas.microsoft.com/office/powerpoint/2010/main" spd="med">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 Test Double for </a:t>
            </a:r>
            <a:r>
              <a:rPr lang="en-US" dirty="0" err="1" smtClean="0"/>
              <a:t>new_resource</a:t>
            </a:r>
            <a:endParaRPr lang="en-US" dirty="0"/>
          </a:p>
        </p:txBody>
      </p:sp>
      <p:sp>
        <p:nvSpPr>
          <p:cNvPr id="5" name="Content Placeholder 4"/>
          <p:cNvSpPr>
            <a:spLocks noGrp="1"/>
          </p:cNvSpPr>
          <p:nvPr>
            <p:ph sz="quarter" idx="10"/>
          </p:nvPr>
        </p:nvSpPr>
        <p:spPr/>
        <p:txBody>
          <a:bodyPr>
            <a:normAutofit/>
          </a:bodyPr>
          <a:lstStyle/>
          <a:p>
            <a:r>
              <a:rPr lang="en-US" sz="2400" dirty="0" smtClean="0"/>
              <a:t>  describe </a:t>
            </a:r>
            <a:r>
              <a:rPr lang="en-US" sz="2400" dirty="0"/>
              <a:t>'#</a:t>
            </a:r>
            <a:r>
              <a:rPr lang="en-US" sz="2400" dirty="0" err="1"/>
              <a:t>cherry_pick_tar_command</a:t>
            </a:r>
            <a:r>
              <a:rPr lang="en-US" sz="2400" dirty="0"/>
              <a:t>' do</a:t>
            </a:r>
          </a:p>
          <a:p>
            <a:r>
              <a:rPr lang="en-US" sz="2400" dirty="0" smtClean="0"/>
              <a:t>    let</a:t>
            </a:r>
            <a:r>
              <a:rPr lang="en-US" sz="2400" dirty="0"/>
              <a:t>(:subject) </a:t>
            </a:r>
            <a:r>
              <a:rPr lang="en-US" sz="2400" dirty="0" smtClean="0"/>
              <a:t>do</a:t>
            </a:r>
          </a:p>
          <a:p>
            <a:r>
              <a:rPr lang="en-US" sz="2400" dirty="0"/>
              <a:t> </a:t>
            </a:r>
            <a:r>
              <a:rPr lang="en-US" sz="2400" dirty="0" smtClean="0"/>
              <a:t>     # ... </a:t>
            </a:r>
            <a:endParaRPr lang="en-US" sz="2400" dirty="0"/>
          </a:p>
          <a:p>
            <a:r>
              <a:rPr lang="en-US" sz="2400" dirty="0" smtClean="0"/>
              <a:t>    end</a:t>
            </a:r>
          </a:p>
          <a:p>
            <a:endParaRPr lang="en-US" sz="2400" dirty="0"/>
          </a:p>
          <a:p>
            <a:r>
              <a:rPr lang="en-US" sz="2400" dirty="0" smtClean="0"/>
              <a:t>    let(:</a:t>
            </a:r>
            <a:r>
              <a:rPr lang="en-US" sz="2400" dirty="0" err="1" smtClean="0"/>
              <a:t>new_resource</a:t>
            </a:r>
            <a:r>
              <a:rPr lang="en-US" sz="2400" dirty="0" smtClean="0"/>
              <a:t>) do</a:t>
            </a:r>
          </a:p>
          <a:p>
            <a:r>
              <a:rPr lang="en-US" sz="2400" dirty="0"/>
              <a:t>      </a:t>
            </a:r>
            <a:r>
              <a:rPr lang="en-US" sz="2400" dirty="0" err="1"/>
              <a:t>obj</a:t>
            </a:r>
            <a:r>
              <a:rPr lang="en-US" sz="2400" dirty="0"/>
              <a:t> = double(:</a:t>
            </a:r>
            <a:r>
              <a:rPr lang="en-US" sz="2400" dirty="0" err="1"/>
              <a:t>new_resource</a:t>
            </a:r>
            <a:r>
              <a:rPr lang="en-US" sz="2400" dirty="0"/>
              <a:t>)</a:t>
            </a:r>
          </a:p>
          <a:p>
            <a:r>
              <a:rPr lang="en-US" sz="2400" dirty="0"/>
              <a:t>      allow(</a:t>
            </a:r>
            <a:r>
              <a:rPr lang="en-US" sz="2400" dirty="0" err="1"/>
              <a:t>obj</a:t>
            </a:r>
            <a:r>
              <a:rPr lang="en-US" sz="2400" dirty="0"/>
              <a:t>).to receive(:</a:t>
            </a:r>
            <a:r>
              <a:rPr lang="en-US" sz="2400" dirty="0" err="1"/>
              <a:t>release_file</a:t>
            </a:r>
            <a:r>
              <a:rPr lang="en-US" sz="2400" dirty="0"/>
              <a:t>).</a:t>
            </a:r>
            <a:r>
              <a:rPr lang="en-US" sz="2400" dirty="0" err="1"/>
              <a:t>and_return</a:t>
            </a:r>
            <a:r>
              <a:rPr lang="en-US" sz="2400" dirty="0"/>
              <a:t>('release-file')</a:t>
            </a:r>
          </a:p>
          <a:p>
            <a:r>
              <a:rPr lang="en-US" sz="2400" dirty="0"/>
              <a:t>      allow(</a:t>
            </a:r>
            <a:r>
              <a:rPr lang="en-US" sz="2400" dirty="0" err="1"/>
              <a:t>obj</a:t>
            </a:r>
            <a:r>
              <a:rPr lang="en-US" sz="2400" dirty="0"/>
              <a:t>).to receive(:path).</a:t>
            </a:r>
            <a:r>
              <a:rPr lang="en-US" sz="2400" dirty="0" err="1"/>
              <a:t>and_return</a:t>
            </a:r>
            <a:r>
              <a:rPr lang="en-US" sz="2400" dirty="0"/>
              <a:t>('path')</a:t>
            </a:r>
          </a:p>
          <a:p>
            <a:r>
              <a:rPr lang="en-US" sz="2400" dirty="0"/>
              <a:t>      allow(</a:t>
            </a:r>
            <a:r>
              <a:rPr lang="en-US" sz="2400" dirty="0" err="1"/>
              <a:t>obj</a:t>
            </a:r>
            <a:r>
              <a:rPr lang="en-US" sz="2400" dirty="0"/>
              <a:t>).to receive(:creates).</a:t>
            </a:r>
            <a:r>
              <a:rPr lang="en-US" sz="2400" dirty="0" err="1"/>
              <a:t>and_return</a:t>
            </a:r>
            <a:r>
              <a:rPr lang="en-US" sz="2400" dirty="0"/>
              <a:t>('creates')</a:t>
            </a:r>
          </a:p>
          <a:p>
            <a:r>
              <a:rPr lang="en-US" sz="2400" dirty="0"/>
              <a:t>      </a:t>
            </a:r>
            <a:r>
              <a:rPr lang="en-US" sz="2400" dirty="0" err="1"/>
              <a:t>obj</a:t>
            </a:r>
            <a:endParaRPr lang="en-US" sz="2400" dirty="0"/>
          </a:p>
          <a:p>
            <a:r>
              <a:rPr lang="en-US" sz="2400" dirty="0" smtClean="0"/>
              <a:t>    end</a:t>
            </a:r>
            <a:endParaRPr lang="en-US" sz="2400" dirty="0"/>
          </a:p>
        </p:txBody>
      </p:sp>
      <p:sp>
        <p:nvSpPr>
          <p:cNvPr id="6" name="Text Placeholder 5"/>
          <p:cNvSpPr>
            <a:spLocks noGrp="1"/>
          </p:cNvSpPr>
          <p:nvPr>
            <p:ph type="body" sz="quarter" idx="12"/>
          </p:nvPr>
        </p:nvSpPr>
        <p:spPr>
          <a:xfrm>
            <a:off x="609600" y="4120896"/>
            <a:ext cx="14925911" cy="1889760"/>
          </a:xfrm>
        </p:spPr>
        <p:txBody>
          <a:bodyPr/>
          <a:lstStyle/>
          <a:p>
            <a:endParaRPr lang="en-US"/>
          </a:p>
        </p:txBody>
      </p:sp>
    </p:spTree>
    <p:extLst>
      <p:ext uri="{BB962C8B-B14F-4D97-AF65-F5344CB8AC3E}">
        <p14:creationId xmlns:p14="http://schemas.microsoft.com/office/powerpoint/2010/main" val="1949054074"/>
      </p:ext>
    </p:extLst>
  </p:cSld>
  <p:clrMapOvr>
    <a:masterClrMapping/>
  </p:clrMapOvr>
  <p:transition xmlns:p14="http://schemas.microsoft.com/office/powerpoint/2010/main" spd="med">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16349710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120000"/>
              </a:lnSpc>
            </a:pPr>
            <a:r>
              <a:rPr lang="en-US" dirty="0" smtClean="0"/>
              <a:t>Define a test for `</a:t>
            </a:r>
            <a:r>
              <a:rPr lang="en-US" dirty="0" err="1" smtClean="0"/>
              <a:t>tar_strip_args</a:t>
            </a:r>
            <a:r>
              <a:rPr lang="en-US" dirty="0" smtClean="0"/>
              <a:t>` with </a:t>
            </a:r>
            <a:r>
              <a:rPr lang="en-US" dirty="0" err="1" smtClean="0"/>
              <a:t>strip_components</a:t>
            </a:r>
            <a:r>
              <a:rPr lang="en-US" dirty="0" smtClean="0"/>
              <a:t> set to 0</a:t>
            </a:r>
          </a:p>
          <a:p>
            <a:pPr>
              <a:lnSpc>
                <a:spcPct val="120000"/>
              </a:lnSpc>
            </a:pPr>
            <a:r>
              <a:rPr lang="en-US" dirty="0" smtClean="0"/>
              <a:t>Define a test for </a:t>
            </a:r>
            <a:r>
              <a:rPr lang="en-US" dirty="0"/>
              <a:t>`</a:t>
            </a:r>
            <a:r>
              <a:rPr lang="en-US" dirty="0" err="1" smtClean="0"/>
              <a:t>tar_strip_args</a:t>
            </a:r>
            <a:r>
              <a:rPr lang="en-US" dirty="0" smtClean="0"/>
              <a:t>` with </a:t>
            </a:r>
            <a:r>
              <a:rPr lang="en-US" dirty="0" err="1" smtClean="0"/>
              <a:t>strip_components</a:t>
            </a:r>
            <a:r>
              <a:rPr lang="en-US" dirty="0" smtClean="0"/>
              <a:t> set to non-zero.</a:t>
            </a:r>
            <a:endParaRPr lang="en-US" dirty="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the tests that have been defined pass.</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2591588246"/>
      </p:ext>
    </p:extLst>
  </p:cSld>
  <p:clrMapOvr>
    <a:masterClrMapping/>
  </p:clrMapOvr>
  <p:transition xmlns:p14="http://schemas.microsoft.com/office/powerpoint/2010/main" spd="med">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26569589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Redundancy in the Test Suite</a:t>
            </a:r>
            <a:endParaRPr lang="en-US" dirty="0"/>
          </a:p>
        </p:txBody>
      </p:sp>
      <p:sp>
        <p:nvSpPr>
          <p:cNvPr id="3" name="Text Placeholder 2"/>
          <p:cNvSpPr>
            <a:spLocks noGrp="1"/>
          </p:cNvSpPr>
          <p:nvPr>
            <p:ph type="subTitle" idx="1"/>
          </p:nvPr>
        </p:nvSpPr>
        <p:spPr/>
        <p:txBody>
          <a:bodyPr/>
          <a:lstStyle/>
          <a:p>
            <a:r>
              <a:rPr lang="en-US" dirty="0" smtClean="0"/>
              <a:t>As a test suite grows in size and complexity it becomes more difficult to read and maintain.</a:t>
            </a:r>
          </a:p>
          <a:p>
            <a:endParaRPr lang="en-US" dirty="0"/>
          </a:p>
          <a:p>
            <a:r>
              <a:rPr lang="en-US" dirty="0" smtClean="0"/>
              <a:t>This will ultimately make it more difficult to make changes to the cookbook as you will often times fight with the specifications more often than writing the code that will deliver value to the goals of our organization.</a:t>
            </a:r>
          </a:p>
          <a:p>
            <a:endParaRPr lang="en-US" dirty="0"/>
          </a:p>
          <a:p>
            <a:r>
              <a:rPr lang="en-US" b="1" dirty="0" smtClean="0"/>
              <a:t>Adventurers, your goal is to reduce the size and complexity of this test file.</a:t>
            </a:r>
            <a:endParaRPr lang="en-US" b="1" dirty="0"/>
          </a:p>
        </p:txBody>
      </p:sp>
    </p:spTree>
    <p:extLst>
      <p:ext uri="{BB962C8B-B14F-4D97-AF65-F5344CB8AC3E}">
        <p14:creationId xmlns:p14="http://schemas.microsoft.com/office/powerpoint/2010/main" val="28176876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nchor="ctr"/>
          <a:lstStyle/>
          <a:p>
            <a:pPr algn="ctr"/>
            <a:r>
              <a:rPr lang="en-US" sz="4000" b="1" dirty="0"/>
              <a:t>https://</a:t>
            </a:r>
            <a:r>
              <a:rPr lang="en-US" sz="4000" b="1" dirty="0" err="1"/>
              <a:t>goo.gl</a:t>
            </a:r>
            <a:r>
              <a:rPr lang="en-US" sz="4000" b="1" dirty="0"/>
              <a:t>/ayi0Sk</a:t>
            </a:r>
          </a:p>
        </p:txBody>
      </p:sp>
    </p:spTree>
    <p:extLst>
      <p:ext uri="{BB962C8B-B14F-4D97-AF65-F5344CB8AC3E}">
        <p14:creationId xmlns:p14="http://schemas.microsoft.com/office/powerpoint/2010/main" val="2069060571"/>
      </p:ext>
    </p:extLst>
  </p:cSld>
  <p:clrMapOvr>
    <a:masterClrMapping/>
  </p:clrMapOvr>
  <p:transition xmlns:p14="http://schemas.microsoft.com/office/powerpoint/2010/main" spd="med">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p:txBody>
      </p:sp>
    </p:spTree>
    <p:extLst>
      <p:ext uri="{BB962C8B-B14F-4D97-AF65-F5344CB8AC3E}">
        <p14:creationId xmlns:p14="http://schemas.microsoft.com/office/powerpoint/2010/main" val="9581384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591752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310" y="1347578"/>
            <a:ext cx="7754083" cy="59266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Tree>
    <p:extLst>
      <p:ext uri="{BB962C8B-B14F-4D97-AF65-F5344CB8AC3E}">
        <p14:creationId xmlns:p14="http://schemas.microsoft.com/office/powerpoint/2010/main" val="7962820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Power Word: let</a:t>
            </a:r>
            <a:endParaRPr lang="en-US" dirty="0"/>
          </a:p>
        </p:txBody>
      </p:sp>
      <p:sp>
        <p:nvSpPr>
          <p:cNvPr id="3" name="Subtitle 2"/>
          <p:cNvSpPr>
            <a:spLocks noGrp="1"/>
          </p:cNvSpPr>
          <p:nvPr>
            <p:ph type="subTitle" idx="1"/>
          </p:nvPr>
        </p:nvSpPr>
        <p:spPr/>
        <p:txBody>
          <a:bodyPr/>
          <a:lstStyle/>
          <a:p>
            <a:r>
              <a:rPr lang="en-US" dirty="0"/>
              <a:t>Use let to define a memoized helper method. The value will be cached</a:t>
            </a:r>
          </a:p>
          <a:p>
            <a:r>
              <a:rPr lang="en-US" dirty="0"/>
              <a:t>across multiple calls in the same example but not across examples.</a:t>
            </a:r>
          </a:p>
          <a:p>
            <a:endParaRPr lang="en-US" dirty="0"/>
          </a:p>
          <a:p>
            <a:r>
              <a:rPr lang="en-US" dirty="0"/>
              <a:t>Note that let is lazy-evaluated: it is not evaluated until the first time</a:t>
            </a:r>
          </a:p>
          <a:p>
            <a:r>
              <a:rPr lang="en-US" dirty="0"/>
              <a:t>the method it defines is invoked. You can use let! to force the method's</a:t>
            </a:r>
          </a:p>
          <a:p>
            <a:r>
              <a:rPr lang="en-US" dirty="0"/>
              <a:t>invocation before each example.</a:t>
            </a:r>
          </a:p>
        </p:txBody>
      </p:sp>
      <p:sp>
        <p:nvSpPr>
          <p:cNvPr id="5" name="TextBox 4"/>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/BJp0IQ</a:t>
            </a:r>
            <a:endParaRPr lang="en-US" sz="3200" dirty="0" smtClean="0"/>
          </a:p>
        </p:txBody>
      </p:sp>
    </p:spTree>
    <p:extLst>
      <p:ext uri="{BB962C8B-B14F-4D97-AF65-F5344CB8AC3E}">
        <p14:creationId xmlns:p14="http://schemas.microsoft.com/office/powerpoint/2010/main" val="20235603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Diagramming the let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cxnSp>
        <p:nvCxnSpPr>
          <p:cNvPr id="20" name="Straight Connector 19"/>
          <p:cNvCxnSpPr>
            <a:stCxn id="10" idx="2"/>
            <a:endCxn id="14" idx="2"/>
          </p:cNvCxnSpPr>
          <p:nvPr/>
        </p:nvCxnSpPr>
        <p:spPr>
          <a:xfrm flipH="1">
            <a:off x="8077200" y="2962656"/>
            <a:ext cx="156633"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sp>
        <p:nvSpPr>
          <p:cNvPr id="14" name="Right Bracket 13"/>
          <p:cNvSpPr/>
          <p:nvPr/>
        </p:nvSpPr>
        <p:spPr>
          <a:xfrm>
            <a:off x="7820633" y="2194560"/>
            <a:ext cx="256567" cy="1536192"/>
          </a:xfrm>
          <a:prstGeom prst="rightBracket">
            <a:avLst/>
          </a:prstGeom>
          <a:ln w="63500">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6" name="Straight Connector 15"/>
          <p:cNvCxnSpPr/>
          <p:nvPr/>
        </p:nvCxnSpPr>
        <p:spPr>
          <a:xfrm flipV="1">
            <a:off x="1269323" y="2291418"/>
            <a:ext cx="182566" cy="1"/>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a:stCxn id="9" idx="4"/>
          </p:cNvCxnSpPr>
          <p:nvPr/>
        </p:nvCxnSpPr>
        <p:spPr>
          <a:xfrm flipH="1">
            <a:off x="2787226" y="2059093"/>
            <a:ext cx="1" cy="159851"/>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a:xfrm>
            <a:off x="3364992" y="4687485"/>
            <a:ext cx="0" cy="224536"/>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
        <p:nvSpPr>
          <p:cNvPr id="10" name="Oval 9"/>
          <p:cNvSpPr/>
          <p:nvPr/>
        </p:nvSpPr>
        <p:spPr bwMode="auto">
          <a:xfrm>
            <a:off x="8233833" y="2705946"/>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
        <p:nvSpPr>
          <p:cNvPr id="9" name="Oval 8"/>
          <p:cNvSpPr/>
          <p:nvPr/>
        </p:nvSpPr>
        <p:spPr bwMode="auto">
          <a:xfrm>
            <a:off x="2530517" y="1545674"/>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1" name="Oval 10"/>
          <p:cNvSpPr/>
          <p:nvPr/>
        </p:nvSpPr>
        <p:spPr bwMode="auto">
          <a:xfrm>
            <a:off x="3108282" y="4286334"/>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sp>
        <p:nvSpPr>
          <p:cNvPr id="4" name="Oval 3"/>
          <p:cNvSpPr/>
          <p:nvPr/>
        </p:nvSpPr>
        <p:spPr bwMode="auto">
          <a:xfrm>
            <a:off x="792480" y="2034709"/>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12" name="Content Placeholder 11"/>
          <p:cNvSpPr>
            <a:spLocks noGrp="1"/>
          </p:cNvSpPr>
          <p:nvPr>
            <p:ph sz="quarter" idx="12"/>
          </p:nvPr>
        </p:nvSpPr>
        <p:spPr>
          <a:xfrm>
            <a:off x="8233833" y="4912021"/>
            <a:ext cx="7310968" cy="3114673"/>
          </a:xfrm>
        </p:spPr>
        <p:txBody>
          <a:bodyPr/>
          <a:lstStyle/>
          <a:p>
            <a:pPr marL="514350" indent="-514350">
              <a:buAutoNum type="arabicPeriod"/>
            </a:pPr>
            <a:r>
              <a:rPr lang="en-US" dirty="0" smtClean="0"/>
              <a:t>let is a </a:t>
            </a:r>
            <a:r>
              <a:rPr lang="en-US" dirty="0" err="1" smtClean="0"/>
              <a:t>RSpec</a:t>
            </a:r>
            <a:r>
              <a:rPr lang="en-US" dirty="0" smtClean="0"/>
              <a:t> helper method</a:t>
            </a:r>
          </a:p>
          <a:p>
            <a:pPr marL="514350" indent="-514350">
              <a:buAutoNum type="arabicPeriod"/>
            </a:pPr>
            <a:r>
              <a:rPr lang="en-US" dirty="0" smtClean="0"/>
              <a:t>Ruby Symbol</a:t>
            </a:r>
          </a:p>
          <a:p>
            <a:pPr marL="514350" indent="-514350">
              <a:buAutoNum type="arabicPeriod"/>
            </a:pPr>
            <a:r>
              <a:rPr lang="en-US" dirty="0" smtClean="0"/>
              <a:t>Code Block</a:t>
            </a:r>
          </a:p>
          <a:p>
            <a:pPr marL="514350" indent="-514350">
              <a:buAutoNum type="arabicPeriod"/>
            </a:pPr>
            <a:r>
              <a:rPr lang="en-US" dirty="0" smtClean="0"/>
              <a:t>Invocation</a:t>
            </a:r>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a:p>
        </p:txBody>
      </p:sp>
      <p:sp>
        <p:nvSpPr>
          <p:cNvPr id="23" name="Oval 22"/>
          <p:cNvSpPr/>
          <p:nvPr/>
        </p:nvSpPr>
        <p:spPr bwMode="auto">
          <a:xfrm>
            <a:off x="8121070" y="4891148"/>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24" name="Oval 23"/>
          <p:cNvSpPr/>
          <p:nvPr/>
        </p:nvSpPr>
        <p:spPr bwMode="auto">
          <a:xfrm>
            <a:off x="8121904" y="5475687"/>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25" name="Oval 24"/>
          <p:cNvSpPr/>
          <p:nvPr/>
        </p:nvSpPr>
        <p:spPr bwMode="auto">
          <a:xfrm>
            <a:off x="8121069" y="6062382"/>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
        <p:nvSpPr>
          <p:cNvPr id="26" name="Oval 25"/>
          <p:cNvSpPr/>
          <p:nvPr/>
        </p:nvSpPr>
        <p:spPr bwMode="auto">
          <a:xfrm>
            <a:off x="8121069" y="6624693"/>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180571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Invoking the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a:t> </a:t>
            </a:r>
            <a:r>
              <a:rPr lang="en-US" dirty="0" smtClean="0"/>
              <a:t>invokes the contents of the block</a:t>
            </a:r>
          </a:p>
          <a:p>
            <a:pPr marL="514350" indent="-514350">
              <a:buAutoNum type="arabicPeriod"/>
            </a:pPr>
            <a:r>
              <a:rPr lang="en-US" dirty="0" err="1" smtClean="0"/>
              <a:t>RSpec</a:t>
            </a:r>
            <a:r>
              <a:rPr lang="en-US" dirty="0" smtClean="0"/>
              <a:t> stores the contents of the execution</a:t>
            </a:r>
          </a:p>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smtClean="0"/>
              <a:t> retrieves the stored execution</a:t>
            </a:r>
            <a:endParaRPr lang="en-US" dirty="0"/>
          </a:p>
        </p:txBody>
      </p:sp>
      <p:cxnSp>
        <p:nvCxnSpPr>
          <p:cNvPr id="18" name="Straight Connector 17"/>
          <p:cNvCxnSpPr/>
          <p:nvPr/>
        </p:nvCxnSpPr>
        <p:spPr>
          <a:xfrm>
            <a:off x="843395" y="3096768"/>
            <a:ext cx="292097"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4" name="Left Bracket 13"/>
          <p:cNvSpPr/>
          <p:nvPr/>
        </p:nvSpPr>
        <p:spPr>
          <a:xfrm>
            <a:off x="1111389" y="2304288"/>
            <a:ext cx="277707" cy="1584960"/>
          </a:xfrm>
          <a:prstGeom prst="leftBracket">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Oval 5"/>
          <p:cNvSpPr/>
          <p:nvPr/>
        </p:nvSpPr>
        <p:spPr bwMode="auto">
          <a:xfrm>
            <a:off x="8109712" y="1988775"/>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7" name="Oval 6"/>
          <p:cNvSpPr/>
          <p:nvPr/>
        </p:nvSpPr>
        <p:spPr bwMode="auto">
          <a:xfrm>
            <a:off x="8108878" y="3021504"/>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
        <p:nvSpPr>
          <p:cNvPr id="8" name="Oval 7"/>
          <p:cNvSpPr/>
          <p:nvPr/>
        </p:nvSpPr>
        <p:spPr bwMode="auto">
          <a:xfrm>
            <a:off x="8108878" y="4103001"/>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cxnSp>
        <p:nvCxnSpPr>
          <p:cNvPr id="20" name="Straight Connector 19"/>
          <p:cNvCxnSpPr/>
          <p:nvPr/>
        </p:nvCxnSpPr>
        <p:spPr>
          <a:xfrm>
            <a:off x="3745457" y="4724921"/>
            <a:ext cx="0" cy="172895"/>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Oval 8"/>
          <p:cNvSpPr/>
          <p:nvPr/>
        </p:nvSpPr>
        <p:spPr bwMode="auto">
          <a:xfrm>
            <a:off x="8101584" y="4683192"/>
            <a:ext cx="513419" cy="513419"/>
          </a:xfrm>
          <a:prstGeom prst="ellipse">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5</a:t>
            </a:r>
            <a:endParaRPr lang="en-US" sz="2400" b="1" dirty="0" smtClean="0">
              <a:gradFill>
                <a:gsLst>
                  <a:gs pos="0">
                    <a:srgbClr val="FFFFFF"/>
                  </a:gs>
                  <a:gs pos="100000">
                    <a:srgbClr val="FFFFFF"/>
                  </a:gs>
                </a:gsLst>
                <a:lin ang="5400000" scaled="0"/>
              </a:gradFill>
            </a:endParaRPr>
          </a:p>
        </p:txBody>
      </p:sp>
      <p:sp>
        <p:nvSpPr>
          <p:cNvPr id="10" name="Oval 9"/>
          <p:cNvSpPr/>
          <p:nvPr/>
        </p:nvSpPr>
        <p:spPr bwMode="auto">
          <a:xfrm>
            <a:off x="3486559" y="4236990"/>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cxnSp>
        <p:nvCxnSpPr>
          <p:cNvPr id="21" name="Straight Connector 20"/>
          <p:cNvCxnSpPr/>
          <p:nvPr/>
        </p:nvCxnSpPr>
        <p:spPr>
          <a:xfrm>
            <a:off x="3740618" y="5591897"/>
            <a:ext cx="0" cy="172895"/>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
        <p:nvSpPr>
          <p:cNvPr id="11" name="Oval 10"/>
          <p:cNvSpPr/>
          <p:nvPr/>
        </p:nvSpPr>
        <p:spPr bwMode="auto">
          <a:xfrm>
            <a:off x="381849" y="2840058"/>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3" name="Oval 12"/>
          <p:cNvSpPr/>
          <p:nvPr/>
        </p:nvSpPr>
        <p:spPr bwMode="auto">
          <a:xfrm>
            <a:off x="3486558" y="5764792"/>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sp>
        <p:nvSpPr>
          <p:cNvPr id="5" name="Oval 4"/>
          <p:cNvSpPr/>
          <p:nvPr/>
        </p:nvSpPr>
        <p:spPr bwMode="auto">
          <a:xfrm>
            <a:off x="8108878" y="1379852"/>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794920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Cached Within each Example </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is loaded and stored</a:t>
            </a:r>
          </a:p>
          <a:p>
            <a:pPr marL="514350" indent="-514350">
              <a:buAutoNum type="arabicPeriod"/>
            </a:pPr>
            <a:r>
              <a:rPr lang="en-US" dirty="0" err="1" smtClean="0"/>
              <a:t>chef_run</a:t>
            </a:r>
            <a:r>
              <a:rPr lang="en-US" dirty="0" smtClean="0"/>
              <a:t> uses the stored invocation</a:t>
            </a:r>
          </a:p>
          <a:p>
            <a:pPr marL="514350" indent="-514350">
              <a:buAutoNum type="arabicPeriod"/>
            </a:pPr>
            <a:r>
              <a:rPr lang="en-US" dirty="0" err="1" smtClean="0"/>
              <a:t>chef_run</a:t>
            </a:r>
            <a:r>
              <a:rPr lang="en-US" dirty="0" smtClean="0"/>
              <a:t> is loaded and stored</a:t>
            </a:r>
            <a:endParaRPr lang="en-US" dirty="0"/>
          </a:p>
        </p:txBody>
      </p:sp>
      <p:sp>
        <p:nvSpPr>
          <p:cNvPr id="5" name="Oval 4"/>
          <p:cNvSpPr/>
          <p:nvPr/>
        </p:nvSpPr>
        <p:spPr bwMode="auto">
          <a:xfrm>
            <a:off x="8102216" y="1385985"/>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6" name="Oval 5"/>
          <p:cNvSpPr/>
          <p:nvPr/>
        </p:nvSpPr>
        <p:spPr bwMode="auto">
          <a:xfrm>
            <a:off x="8103050" y="1970524"/>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7" name="Oval 6"/>
          <p:cNvSpPr/>
          <p:nvPr/>
        </p:nvSpPr>
        <p:spPr bwMode="auto">
          <a:xfrm>
            <a:off x="8102215" y="2557219"/>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cxnSp>
        <p:nvCxnSpPr>
          <p:cNvPr id="14" name="Straight Connector 13"/>
          <p:cNvCxnSpPr/>
          <p:nvPr/>
        </p:nvCxnSpPr>
        <p:spPr>
          <a:xfrm>
            <a:off x="3712336" y="7152031"/>
            <a:ext cx="0" cy="172895"/>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a:off x="3745457" y="4724921"/>
            <a:ext cx="0" cy="172895"/>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Oval 8"/>
          <p:cNvSpPr/>
          <p:nvPr/>
        </p:nvSpPr>
        <p:spPr bwMode="auto">
          <a:xfrm>
            <a:off x="3486559" y="4236990"/>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cxnSp>
        <p:nvCxnSpPr>
          <p:cNvPr id="10" name="Straight Connector 9"/>
          <p:cNvCxnSpPr/>
          <p:nvPr/>
        </p:nvCxnSpPr>
        <p:spPr>
          <a:xfrm>
            <a:off x="3712337" y="5591897"/>
            <a:ext cx="0" cy="172895"/>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1" name="Oval 10"/>
          <p:cNvSpPr/>
          <p:nvPr/>
        </p:nvSpPr>
        <p:spPr bwMode="auto">
          <a:xfrm>
            <a:off x="3458277" y="5764792"/>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3" name="Oval 12"/>
          <p:cNvSpPr/>
          <p:nvPr/>
        </p:nvSpPr>
        <p:spPr bwMode="auto">
          <a:xfrm>
            <a:off x="3455627" y="7299488"/>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624219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err="1" smtClean="0"/>
              <a:t>chef_run</a:t>
            </a:r>
            <a:r>
              <a:rPr lang="en-US" dirty="0" smtClean="0"/>
              <a:t> with Node Attributes</a:t>
            </a:r>
            <a:endParaRPr lang="en-US" dirty="0"/>
          </a:p>
        </p:txBody>
      </p:sp>
      <p:sp>
        <p:nvSpPr>
          <p:cNvPr id="3" name="Content Placeholder 2"/>
          <p:cNvSpPr>
            <a:spLocks noGrp="1"/>
          </p:cNvSpPr>
          <p:nvPr>
            <p:ph sz="quarter" idx="10"/>
          </p:nvPr>
        </p:nvSpPr>
        <p:spPr/>
        <p:txBody>
          <a:bodyPr>
            <a:normAutofit/>
          </a:bodyPr>
          <a:lstStyle/>
          <a:p>
            <a:pPr>
              <a:lnSpc>
                <a:spcPct val="90000"/>
              </a:lnSpc>
            </a:pPr>
            <a:r>
              <a:rPr lang="en-US" dirty="0"/>
              <a:t>describe 'ark::default' do</a:t>
            </a:r>
          </a:p>
          <a:p>
            <a:pPr>
              <a:lnSpc>
                <a:spcPct val="90000"/>
              </a:lnSpc>
            </a:pPr>
            <a:r>
              <a:rPr lang="en-US" dirty="0" smtClean="0"/>
              <a:t>  context </a:t>
            </a:r>
            <a:r>
              <a:rPr lang="en-US" dirty="0"/>
              <a:t>'when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a:t>({ platform: 'centos', </a:t>
            </a:r>
          </a:p>
          <a:p>
            <a:pPr>
              <a:lnSpc>
                <a:spcPct val="90000"/>
              </a:lnSpc>
            </a:pPr>
            <a:r>
              <a:rPr lang="en-US" dirty="0"/>
              <a:t>                                           version: '6.7' })</a:t>
            </a:r>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end</a:t>
            </a:r>
          </a:p>
          <a:p>
            <a:pPr>
              <a:lnSpc>
                <a:spcPct val="90000"/>
              </a:lnSpc>
            </a:pPr>
            <a:endParaRPr lang="en-US" dirty="0" smtClean="0"/>
          </a:p>
          <a:p>
            <a:pPr>
              <a:lnSpc>
                <a:spcPct val="90000"/>
              </a:lnSpc>
            </a:pPr>
            <a:r>
              <a:rPr lang="en-US" dirty="0" smtClean="0"/>
              <a:t>    </a:t>
            </a:r>
            <a:r>
              <a:rPr lang="en-US" dirty="0"/>
              <a:t># ... </a:t>
            </a:r>
            <a:r>
              <a:rPr lang="en-US" dirty="0" smtClean="0"/>
              <a:t>EXAMPLES WITHIN CONTEXT</a:t>
            </a:r>
            <a:endParaRPr lang="en-US" dirty="0"/>
          </a:p>
          <a:p>
            <a:pPr>
              <a:lnSpc>
                <a:spcPct val="90000"/>
              </a:lnSpc>
            </a:pPr>
            <a:r>
              <a:rPr lang="en-US" dirty="0" smtClean="0"/>
              <a:t>  end</a:t>
            </a:r>
          </a:p>
          <a:p>
            <a:pPr>
              <a:lnSpc>
                <a:spcPct val="90000"/>
              </a:lnSpc>
            </a:pPr>
            <a:r>
              <a:rPr lang="en-US" dirty="0" smtClean="0"/>
              <a:t>end</a:t>
            </a:r>
            <a:endParaRPr lang="en-US" dirty="0"/>
          </a:p>
        </p:txBody>
      </p:sp>
    </p:spTree>
    <p:extLst>
      <p:ext uri="{BB962C8B-B14F-4D97-AF65-F5344CB8AC3E}">
        <p14:creationId xmlns:p14="http://schemas.microsoft.com/office/powerpoint/2010/main" val="12918292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let to Create Clearer Examples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dirty="0"/>
              <a:t>describe 'ark::default' do</a:t>
            </a:r>
          </a:p>
          <a:p>
            <a:pPr>
              <a:lnSpc>
                <a:spcPct val="90000"/>
              </a:lnSpc>
            </a:pPr>
            <a:r>
              <a:rPr lang="en-US" dirty="0"/>
              <a:t>  context 'when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smtClean="0"/>
              <a:t>(</a:t>
            </a:r>
            <a:r>
              <a:rPr lang="en-US" dirty="0" err="1" smtClean="0"/>
              <a:t>node_attributes</a:t>
            </a:r>
            <a:r>
              <a:rPr lang="en-US" dirty="0" smtClean="0"/>
              <a:t>)</a:t>
            </a:r>
            <a:endParaRPr lang="en-US" dirty="0"/>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a:t>
            </a:r>
            <a:r>
              <a:rPr lang="en-US" dirty="0" smtClean="0"/>
              <a:t>end</a:t>
            </a:r>
          </a:p>
          <a:p>
            <a:pPr>
              <a:lnSpc>
                <a:spcPct val="90000"/>
              </a:lnSpc>
            </a:pPr>
            <a:endParaRPr lang="en-US" dirty="0"/>
          </a:p>
          <a:p>
            <a:pPr>
              <a:lnSpc>
                <a:spcPct val="90000"/>
              </a:lnSpc>
            </a:pPr>
            <a:r>
              <a:rPr lang="en-US" dirty="0" smtClean="0"/>
              <a:t>    let(:</a:t>
            </a:r>
            <a:r>
              <a:rPr lang="en-US" dirty="0" err="1" smtClean="0"/>
              <a:t>node_attributes</a:t>
            </a:r>
            <a:r>
              <a:rPr lang="en-US" dirty="0" smtClean="0"/>
              <a:t>) do</a:t>
            </a:r>
          </a:p>
          <a:p>
            <a:pPr>
              <a:lnSpc>
                <a:spcPct val="90000"/>
              </a:lnSpc>
            </a:pPr>
            <a:r>
              <a:rPr lang="en-US" dirty="0"/>
              <a:t> </a:t>
            </a:r>
            <a:r>
              <a:rPr lang="en-US" dirty="0" smtClean="0"/>
              <a:t>     </a:t>
            </a:r>
            <a:r>
              <a:rPr lang="en-US" dirty="0"/>
              <a:t>{ platform: 'centos', </a:t>
            </a:r>
            <a:r>
              <a:rPr lang="en-US" dirty="0" smtClean="0"/>
              <a:t>version</a:t>
            </a:r>
            <a:r>
              <a:rPr lang="en-US" dirty="0"/>
              <a:t>: '6.7' </a:t>
            </a:r>
            <a:r>
              <a:rPr lang="en-US" dirty="0" smtClean="0"/>
              <a:t>}</a:t>
            </a:r>
          </a:p>
          <a:p>
            <a:pPr>
              <a:lnSpc>
                <a:spcPct val="90000"/>
              </a:lnSpc>
            </a:pPr>
            <a:r>
              <a:rPr lang="en-US" dirty="0"/>
              <a:t> </a:t>
            </a:r>
            <a:r>
              <a:rPr lang="en-US" dirty="0" smtClean="0"/>
              <a:t>   end</a:t>
            </a:r>
            <a:endParaRPr lang="en-US" dirty="0"/>
          </a:p>
          <a:p>
            <a:pPr>
              <a:lnSpc>
                <a:spcPct val="90000"/>
              </a:lnSpc>
            </a:pPr>
            <a:endParaRPr lang="en-US" dirty="0"/>
          </a:p>
          <a:p>
            <a:pPr>
              <a:lnSpc>
                <a:spcPct val="90000"/>
              </a:lnSpc>
            </a:pPr>
            <a:r>
              <a:rPr lang="en-US" dirty="0"/>
              <a:t>    # ... </a:t>
            </a:r>
            <a:r>
              <a:rPr lang="en-US" dirty="0" smtClean="0"/>
              <a:t>EXAMPLES </a:t>
            </a:r>
            <a:r>
              <a:rPr lang="en-US" dirty="0"/>
              <a:t>WITHIN CONTEXT</a:t>
            </a:r>
          </a:p>
          <a:p>
            <a:pPr>
              <a:lnSpc>
                <a:spcPct val="90000"/>
              </a:lnSpc>
            </a:pPr>
            <a:r>
              <a:rPr lang="en-US" dirty="0"/>
              <a:t>  </a:t>
            </a:r>
            <a:r>
              <a:rPr lang="en-US" dirty="0" smtClean="0"/>
              <a:t>end</a:t>
            </a:r>
            <a:endParaRPr lang="en-US" dirty="0"/>
          </a:p>
        </p:txBody>
      </p:sp>
      <p:sp>
        <p:nvSpPr>
          <p:cNvPr id="8" name="Text Placeholder 4"/>
          <p:cNvSpPr>
            <a:spLocks noGrp="1"/>
          </p:cNvSpPr>
          <p:nvPr>
            <p:ph type="body" sz="quarter" idx="12"/>
          </p:nvPr>
        </p:nvSpPr>
        <p:spPr>
          <a:xfrm>
            <a:off x="620713" y="2790663"/>
            <a:ext cx="14927262" cy="557054"/>
          </a:xfrm>
        </p:spPr>
        <p:txBody>
          <a:bodyPr/>
          <a:lstStyle/>
          <a:p>
            <a:endParaRPr lang="en-US" dirty="0"/>
          </a:p>
        </p:txBody>
      </p:sp>
      <p:sp>
        <p:nvSpPr>
          <p:cNvPr id="9" name="Text Placeholder 4"/>
          <p:cNvSpPr>
            <a:spLocks noGrp="1"/>
          </p:cNvSpPr>
          <p:nvPr>
            <p:ph type="body" sz="quarter" idx="12"/>
          </p:nvPr>
        </p:nvSpPr>
        <p:spPr>
          <a:xfrm>
            <a:off x="621430" y="4695890"/>
            <a:ext cx="14925911" cy="1563737"/>
          </a:xfrm>
        </p:spPr>
        <p:txBody>
          <a:bodyPr/>
          <a:lstStyle/>
          <a:p>
            <a:endParaRPr lang="en-US" dirty="0"/>
          </a:p>
        </p:txBody>
      </p:sp>
    </p:spTree>
    <p:extLst>
      <p:ext uri="{BB962C8B-B14F-4D97-AF65-F5344CB8AC3E}">
        <p14:creationId xmlns:p14="http://schemas.microsoft.com/office/powerpoint/2010/main" val="3262521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let for each Context</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describe 'ark::default' do</a:t>
            </a:r>
          </a:p>
          <a:p>
            <a:r>
              <a:rPr lang="en-US" dirty="0"/>
              <a:t>  context 'when no attributes are specified, on an </a:t>
            </a:r>
            <a:r>
              <a:rPr lang="en-US" dirty="0" err="1" smtClean="0"/>
              <a:t>unspecifed</a:t>
            </a:r>
            <a:r>
              <a:rPr lang="en-US" dirty="0" smtClean="0"/>
              <a:t> ...</a:t>
            </a:r>
            <a:r>
              <a:rPr lang="en-US" dirty="0" err="1" smtClean="0"/>
              <a:t>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a:t>
            </a:r>
            <a:r>
              <a:rPr lang="en-US" dirty="0" smtClean="0"/>
              <a:t>end</a:t>
            </a:r>
            <a:endParaRPr lang="en-US" dirty="0"/>
          </a:p>
          <a:p>
            <a:r>
              <a:rPr lang="en-US" dirty="0" smtClean="0"/>
              <a:t>    # ... EXAMPLES WITHIN CONTEXT</a:t>
            </a:r>
          </a:p>
          <a:p>
            <a:r>
              <a:rPr lang="en-US" dirty="0"/>
              <a:t> </a:t>
            </a:r>
            <a:r>
              <a:rPr lang="en-US" dirty="0" smtClean="0"/>
              <a:t> end</a:t>
            </a:r>
          </a:p>
          <a:p>
            <a:endParaRPr lang="en-US" dirty="0"/>
          </a:p>
          <a:p>
            <a:r>
              <a:rPr lang="en-US" dirty="0" smtClean="0"/>
              <a:t> </a:t>
            </a:r>
            <a:r>
              <a:rPr lang="en-US" dirty="0"/>
              <a:t> </a:t>
            </a:r>
            <a:r>
              <a:rPr lang="en-US" dirty="0" smtClean="0"/>
              <a:t>context </a:t>
            </a:r>
            <a:r>
              <a:rPr lang="en-US" dirty="0"/>
              <a:t>'when no attributes are specified, on </a:t>
            </a:r>
            <a:r>
              <a:rPr lang="en-US" dirty="0" err="1"/>
              <a:t>CentOS'</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smtClean="0"/>
              <a:t>(platform</a:t>
            </a:r>
            <a:r>
              <a:rPr lang="en-US" dirty="0"/>
              <a:t>: 'centos'</a:t>
            </a:r>
            <a:r>
              <a:rPr lang="en-US" dirty="0" smtClean="0"/>
              <a:t>, version: ...)</a:t>
            </a:r>
          </a:p>
          <a:p>
            <a:r>
              <a:rPr lang="en-US" dirty="0" smtClean="0"/>
              <a:t>      </a:t>
            </a:r>
            <a:r>
              <a:rPr lang="en-US" dirty="0" err="1"/>
              <a:t>runner.converge</a:t>
            </a:r>
            <a:r>
              <a:rPr lang="en-US" dirty="0"/>
              <a:t>(</a:t>
            </a:r>
            <a:r>
              <a:rPr lang="en-US" dirty="0" err="1"/>
              <a:t>described_recipe</a:t>
            </a:r>
            <a:r>
              <a:rPr lang="en-US" dirty="0"/>
              <a:t>)</a:t>
            </a:r>
          </a:p>
          <a:p>
            <a:r>
              <a:rPr lang="en-US" dirty="0"/>
              <a:t>    </a:t>
            </a:r>
            <a:r>
              <a:rPr lang="en-US" dirty="0" smtClean="0"/>
              <a:t>end</a:t>
            </a:r>
          </a:p>
          <a:p>
            <a:r>
              <a:rPr lang="en-US" dirty="0"/>
              <a:t> </a:t>
            </a:r>
            <a:r>
              <a:rPr lang="en-US" dirty="0" smtClean="0"/>
              <a:t>   # ... EXAMPLES WITHIN CONTEXT</a:t>
            </a:r>
            <a:endParaRPr lang="en-US" dirty="0"/>
          </a:p>
        </p:txBody>
      </p:sp>
    </p:spTree>
    <p:extLst>
      <p:ext uri="{BB962C8B-B14F-4D97-AF65-F5344CB8AC3E}">
        <p14:creationId xmlns:p14="http://schemas.microsoft.com/office/powerpoint/2010/main" val="11730763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Overriding a let in a Child Context</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a:t>describe 'ark::default' do</a:t>
            </a:r>
          </a:p>
          <a:p>
            <a:r>
              <a:rPr lang="en-US" dirty="0" smtClean="0"/>
              <a:t>  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SoloRunner.new</a:t>
            </a:r>
            <a:r>
              <a:rPr lang="en-US" dirty="0" smtClean="0"/>
              <a:t>(</a:t>
            </a:r>
            <a:r>
              <a:rPr lang="en-US" dirty="0" err="1" smtClean="0"/>
              <a:t>node_attributes</a:t>
            </a:r>
            <a:r>
              <a:rPr lang="en-US" dirty="0" smtClean="0"/>
              <a:t>)</a:t>
            </a:r>
            <a:endParaRPr lang="en-US" dirty="0"/>
          </a:p>
          <a:p>
            <a:r>
              <a:rPr lang="en-US" dirty="0" smtClean="0"/>
              <a:t>    </a:t>
            </a:r>
            <a:r>
              <a:rPr lang="en-US" dirty="0" err="1" smtClean="0"/>
              <a:t>runner.converge</a:t>
            </a:r>
            <a:r>
              <a:rPr lang="en-US" dirty="0"/>
              <a:t>(</a:t>
            </a:r>
            <a:r>
              <a:rPr lang="en-US" dirty="0" err="1"/>
              <a:t>described_recipe</a:t>
            </a:r>
            <a:r>
              <a:rPr lang="en-US" dirty="0" smtClean="0"/>
              <a:t>)</a:t>
            </a:r>
          </a:p>
          <a:p>
            <a:r>
              <a:rPr lang="en-US" dirty="0" smtClean="0"/>
              <a:t>  end</a:t>
            </a:r>
          </a:p>
          <a:p>
            <a:endParaRPr lang="en-US" dirty="0"/>
          </a:p>
          <a:p>
            <a:r>
              <a:rPr lang="en-US" dirty="0" smtClean="0"/>
              <a:t>  let(:</a:t>
            </a:r>
            <a:r>
              <a:rPr lang="en-US" dirty="0" err="1" smtClean="0"/>
              <a:t>node_attributes</a:t>
            </a:r>
            <a:r>
              <a:rPr lang="en-US" dirty="0" smtClean="0"/>
              <a:t>) do</a:t>
            </a:r>
          </a:p>
          <a:p>
            <a:r>
              <a:rPr lang="en-US" dirty="0" smtClean="0"/>
              <a:t>    {}</a:t>
            </a:r>
            <a:endParaRPr lang="en-US" dirty="0"/>
          </a:p>
          <a:p>
            <a:r>
              <a:rPr lang="en-US" dirty="0" smtClean="0"/>
              <a:t>  end</a:t>
            </a:r>
          </a:p>
          <a:p>
            <a:r>
              <a:rPr lang="en-US" dirty="0" smtClean="0"/>
              <a:t>  </a:t>
            </a:r>
          </a:p>
          <a:p>
            <a:r>
              <a:rPr lang="en-US" dirty="0"/>
              <a:t> </a:t>
            </a:r>
            <a:r>
              <a:rPr lang="en-US" dirty="0" smtClean="0"/>
              <a:t> context </a:t>
            </a:r>
            <a:r>
              <a:rPr lang="en-US" dirty="0"/>
              <a:t>'when no attributes are specified, on an </a:t>
            </a:r>
            <a:r>
              <a:rPr lang="en-US" dirty="0" err="1" smtClean="0"/>
              <a:t>unspecif</a:t>
            </a:r>
            <a:r>
              <a:rPr lang="en-US" dirty="0" smtClean="0"/>
              <a:t>...</a:t>
            </a:r>
            <a:r>
              <a:rPr lang="en-US" dirty="0" err="1" smtClean="0"/>
              <a:t>orm</a:t>
            </a:r>
            <a:r>
              <a:rPr lang="en-US" dirty="0" smtClean="0"/>
              <a:t>' </a:t>
            </a:r>
            <a:r>
              <a:rPr lang="en-US" dirty="0"/>
              <a:t>do</a:t>
            </a:r>
          </a:p>
          <a:p>
            <a:r>
              <a:rPr lang="en-US" dirty="0" smtClean="0"/>
              <a:t>    # ... EXAMPLES WITHIN CONTEXT</a:t>
            </a:r>
          </a:p>
          <a:p>
            <a:r>
              <a:rPr lang="en-US" dirty="0"/>
              <a:t> </a:t>
            </a:r>
            <a:r>
              <a:rPr lang="en-US" dirty="0" smtClean="0"/>
              <a:t> end</a:t>
            </a:r>
          </a:p>
          <a:p>
            <a:endParaRPr lang="en-US" dirty="0"/>
          </a:p>
          <a:p>
            <a:r>
              <a:rPr lang="en-US" dirty="0" smtClean="0"/>
              <a:t> </a:t>
            </a:r>
            <a:r>
              <a:rPr lang="en-US" dirty="0"/>
              <a:t> </a:t>
            </a:r>
            <a:r>
              <a:rPr lang="en-US" dirty="0" smtClean="0"/>
              <a:t>context </a:t>
            </a:r>
            <a:r>
              <a:rPr lang="en-US" dirty="0"/>
              <a:t>'when no attributes are specified, on </a:t>
            </a:r>
            <a:r>
              <a:rPr lang="en-US" dirty="0" err="1"/>
              <a:t>CentOS'</a:t>
            </a:r>
            <a:r>
              <a:rPr lang="en-US" dirty="0"/>
              <a:t> do</a:t>
            </a:r>
          </a:p>
          <a:p>
            <a:r>
              <a:rPr lang="en-US" dirty="0" smtClean="0"/>
              <a:t>    let(:</a:t>
            </a:r>
            <a:r>
              <a:rPr lang="en-US" dirty="0" err="1" smtClean="0"/>
              <a:t>node_attributes</a:t>
            </a:r>
            <a:r>
              <a:rPr lang="en-US" dirty="0" smtClean="0"/>
              <a:t>) do</a:t>
            </a:r>
          </a:p>
          <a:p>
            <a:r>
              <a:rPr lang="en-US" dirty="0" smtClean="0"/>
              <a:t>      { platform: 'centos', version: '6.7' }</a:t>
            </a:r>
          </a:p>
          <a:p>
            <a:r>
              <a:rPr lang="en-US" dirty="0" smtClean="0"/>
              <a:t>    end</a:t>
            </a:r>
          </a:p>
          <a:p>
            <a:r>
              <a:rPr lang="en-US" dirty="0" smtClean="0"/>
              <a:t>    # ... EXAMPLES WITHIN CONTEXT</a:t>
            </a:r>
            <a:endParaRPr lang="en-US" dirty="0"/>
          </a:p>
        </p:txBody>
      </p:sp>
      <p:sp>
        <p:nvSpPr>
          <p:cNvPr id="5" name="Text Placeholder 4"/>
          <p:cNvSpPr>
            <a:spLocks noGrp="1"/>
          </p:cNvSpPr>
          <p:nvPr>
            <p:ph type="body" sz="quarter" idx="12"/>
          </p:nvPr>
        </p:nvSpPr>
        <p:spPr>
          <a:xfrm>
            <a:off x="621430" y="1708897"/>
            <a:ext cx="14925911" cy="2834881"/>
          </a:xfrm>
        </p:spPr>
        <p:txBody>
          <a:bodyPr/>
          <a:lstStyle/>
          <a:p>
            <a:endParaRPr lang="en-US" dirty="0"/>
          </a:p>
        </p:txBody>
      </p:sp>
      <p:sp>
        <p:nvSpPr>
          <p:cNvPr id="6" name="Text Placeholder 4"/>
          <p:cNvSpPr>
            <a:spLocks noGrp="1"/>
          </p:cNvSpPr>
          <p:nvPr>
            <p:ph type="body" sz="quarter" idx="12"/>
          </p:nvPr>
        </p:nvSpPr>
        <p:spPr>
          <a:xfrm>
            <a:off x="604497" y="6477000"/>
            <a:ext cx="14925911" cy="1086556"/>
          </a:xfrm>
        </p:spPr>
        <p:txBody>
          <a:bodyPr/>
          <a:lstStyle/>
          <a:p>
            <a:endParaRPr lang="en-US" dirty="0"/>
          </a:p>
        </p:txBody>
      </p:sp>
    </p:spTree>
    <p:extLst>
      <p:ext uri="{BB962C8B-B14F-4D97-AF65-F5344CB8AC3E}">
        <p14:creationId xmlns:p14="http://schemas.microsoft.com/office/powerpoint/2010/main" val="17524762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Conjure </a:t>
            </a:r>
            <a:r>
              <a:rPr lang="en-US" dirty="0" err="1" smtClean="0"/>
              <a:t>shared_examples</a:t>
            </a:r>
            <a:endParaRPr lang="en-US" dirty="0"/>
          </a:p>
        </p:txBody>
      </p:sp>
      <p:sp>
        <p:nvSpPr>
          <p:cNvPr id="3" name="Subtitle 2"/>
          <p:cNvSpPr>
            <a:spLocks noGrp="1"/>
          </p:cNvSpPr>
          <p:nvPr>
            <p:ph type="subTitle" idx="1"/>
          </p:nvPr>
        </p:nvSpPr>
        <p:spPr/>
        <p:txBody>
          <a:bodyPr/>
          <a:lstStyle/>
          <a:p>
            <a:r>
              <a:rPr lang="en-US" dirty="0"/>
              <a:t>Shared examples let you describe </a:t>
            </a:r>
            <a:r>
              <a:rPr lang="en-US" dirty="0" smtClean="0"/>
              <a:t>behavior </a:t>
            </a:r>
            <a:r>
              <a:rPr lang="en-US" dirty="0"/>
              <a:t>of classes or modules. When declared</a:t>
            </a:r>
            <a:r>
              <a:rPr lang="en-US" dirty="0" smtClean="0"/>
              <a:t>, a </a:t>
            </a:r>
            <a:r>
              <a:rPr lang="en-US" dirty="0"/>
              <a:t>shared group's content is stored. It is only realized in the context </a:t>
            </a:r>
            <a:r>
              <a:rPr lang="en-US" dirty="0" smtClean="0"/>
              <a:t>of another </a:t>
            </a:r>
            <a:r>
              <a:rPr lang="en-US" dirty="0"/>
              <a:t>example group, which provides any context the shared </a:t>
            </a:r>
            <a:r>
              <a:rPr lang="en-US" dirty="0" smtClean="0"/>
              <a:t>group needs to run</a:t>
            </a:r>
            <a:r>
              <a:rPr lang="en-US" dirty="0"/>
              <a:t>.</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/yi12tM</a:t>
            </a:r>
            <a:endParaRPr lang="en-US" sz="3200" dirty="0" smtClean="0"/>
          </a:p>
        </p:txBody>
      </p:sp>
    </p:spTree>
    <p:extLst>
      <p:ext uri="{BB962C8B-B14F-4D97-AF65-F5344CB8AC3E}">
        <p14:creationId xmlns:p14="http://schemas.microsoft.com/office/powerpoint/2010/main" val="16949333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Similar Expressed Expectations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sz="2400" dirty="0" smtClean="0"/>
              <a:t>  context </a:t>
            </a:r>
            <a:r>
              <a:rPr lang="en-US" sz="2400" dirty="0"/>
              <a:t>'when no attributes are specified, on an </a:t>
            </a:r>
            <a:r>
              <a:rPr lang="en-US" sz="2400" dirty="0" err="1"/>
              <a:t>unspecif</a:t>
            </a:r>
            <a:r>
              <a:rPr lang="en-US" sz="2400" dirty="0"/>
              <a:t>...</a:t>
            </a:r>
            <a:r>
              <a:rPr lang="en-US" sz="2400" dirty="0" err="1"/>
              <a:t>orm</a:t>
            </a:r>
            <a:r>
              <a:rPr lang="en-US" sz="2400" dirty="0"/>
              <a:t>' </a:t>
            </a:r>
            <a:r>
              <a:rPr lang="en-US" sz="2400" dirty="0" smtClean="0"/>
              <a:t>do</a:t>
            </a:r>
            <a:endParaRPr lang="en-US" sz="2400" dirty="0"/>
          </a:p>
          <a:p>
            <a:pPr>
              <a:lnSpc>
                <a:spcPct val="90000"/>
              </a:lnSpc>
            </a:pPr>
            <a:r>
              <a:rPr lang="en-US" sz="2400" dirty="0" smtClean="0"/>
              <a:t>    # let(:</a:t>
            </a:r>
            <a:r>
              <a:rPr lang="en-US" sz="2400" dirty="0" err="1" smtClean="0"/>
              <a:t>installed_packages</a:t>
            </a:r>
            <a:r>
              <a:rPr lang="en-US" sz="2400" dirty="0" smtClean="0"/>
              <a:t>) ...</a:t>
            </a:r>
          </a:p>
          <a:p>
            <a:pPr>
              <a:lnSpc>
                <a:spcPct val="90000"/>
              </a:lnSpc>
            </a:pPr>
            <a:r>
              <a:rPr lang="en-US" sz="2400" dirty="0"/>
              <a:t> </a:t>
            </a:r>
            <a:r>
              <a:rPr lang="en-US" sz="2400" dirty="0" smtClean="0"/>
              <a:t>   it 'installs the necessary packages' do</a:t>
            </a:r>
          </a:p>
          <a:p>
            <a:pPr>
              <a:lnSpc>
                <a:spcPct val="90000"/>
              </a:lnSpc>
            </a:pPr>
            <a:r>
              <a:rPr lang="en-US" sz="2400" dirty="0" smtClean="0"/>
              <a:t>      </a:t>
            </a:r>
            <a:r>
              <a:rPr lang="en-US" sz="2400" dirty="0" err="1" smtClean="0"/>
              <a:t>installed_packages.each</a:t>
            </a:r>
            <a:r>
              <a:rPr lang="en-US" sz="2400" dirty="0" smtClean="0"/>
              <a:t> do |name|</a:t>
            </a:r>
          </a:p>
          <a:p>
            <a:pPr>
              <a:lnSpc>
                <a:spcPct val="90000"/>
              </a:lnSpc>
            </a:pPr>
            <a:r>
              <a:rPr lang="en-US" sz="2400" dirty="0" smtClean="0"/>
              <a:t>        expect(</a:t>
            </a:r>
            <a:r>
              <a:rPr lang="en-US" sz="2400" dirty="0" err="1" smtClean="0"/>
              <a:t>chef_run</a:t>
            </a:r>
            <a:r>
              <a:rPr lang="en-US" sz="2400" dirty="0" smtClean="0"/>
              <a:t>).to </a:t>
            </a:r>
            <a:r>
              <a:rPr lang="en-US" sz="2400" dirty="0" err="1" smtClean="0"/>
              <a:t>install_package</a:t>
            </a:r>
            <a:r>
              <a:rPr lang="en-US" sz="2400" dirty="0" smtClean="0"/>
              <a:t>(name)</a:t>
            </a:r>
          </a:p>
          <a:p>
            <a:pPr>
              <a:lnSpc>
                <a:spcPct val="90000"/>
              </a:lnSpc>
            </a:pPr>
            <a:r>
              <a:rPr lang="en-US" sz="2400" dirty="0" smtClean="0"/>
              <a:t>      end</a:t>
            </a:r>
            <a:endParaRPr lang="en-US" sz="2400" dirty="0"/>
          </a:p>
          <a:p>
            <a:pPr>
              <a:lnSpc>
                <a:spcPct val="90000"/>
              </a:lnSpc>
            </a:pPr>
            <a:r>
              <a:rPr lang="en-US" sz="2400" dirty="0"/>
              <a:t> </a:t>
            </a:r>
            <a:r>
              <a:rPr lang="en-US" sz="2400" dirty="0" smtClean="0"/>
              <a:t>   end</a:t>
            </a:r>
          </a:p>
          <a:p>
            <a:pPr>
              <a:lnSpc>
                <a:spcPct val="90000"/>
              </a:lnSpc>
            </a:pPr>
            <a:r>
              <a:rPr lang="en-US" sz="2400" dirty="0"/>
              <a:t> </a:t>
            </a:r>
            <a:r>
              <a:rPr lang="en-US" sz="2400" dirty="0" smtClean="0"/>
              <a:t> end</a:t>
            </a:r>
          </a:p>
          <a:p>
            <a:pPr>
              <a:lnSpc>
                <a:spcPct val="90000"/>
              </a:lnSpc>
            </a:pPr>
            <a:r>
              <a:rPr lang="en-US" sz="2400" dirty="0" smtClean="0"/>
              <a:t>  </a:t>
            </a:r>
            <a:r>
              <a:rPr lang="en-US" sz="2400" dirty="0"/>
              <a:t>context 'when no attributes are specified, on </a:t>
            </a:r>
            <a:r>
              <a:rPr lang="en-US" sz="2400" dirty="0" err="1"/>
              <a:t>CentOS'</a:t>
            </a:r>
            <a:r>
              <a:rPr lang="en-US" sz="2400" dirty="0"/>
              <a:t> </a:t>
            </a:r>
            <a:r>
              <a:rPr lang="en-US" sz="2400" dirty="0" smtClean="0"/>
              <a:t>do</a:t>
            </a:r>
          </a:p>
          <a:p>
            <a:pPr>
              <a:lnSpc>
                <a:spcPct val="90000"/>
              </a:lnSpc>
            </a:pPr>
            <a:r>
              <a:rPr lang="en-US" sz="2400" dirty="0"/>
              <a:t> </a:t>
            </a:r>
            <a:r>
              <a:rPr lang="en-US" sz="2400" dirty="0" smtClean="0"/>
              <a:t>   </a:t>
            </a:r>
            <a:r>
              <a:rPr lang="en-US" sz="2400" dirty="0"/>
              <a:t># let(</a:t>
            </a:r>
            <a:r>
              <a:rPr lang="en-US" sz="2400" dirty="0" smtClean="0"/>
              <a:t>:</a:t>
            </a:r>
            <a:r>
              <a:rPr lang="en-US" sz="2400" dirty="0" err="1"/>
              <a:t>installed_packages</a:t>
            </a:r>
            <a:r>
              <a:rPr lang="en-US" sz="2400" dirty="0" smtClean="0"/>
              <a:t>) </a:t>
            </a:r>
            <a:r>
              <a:rPr lang="en-US" sz="2400" dirty="0"/>
              <a:t>..</a:t>
            </a:r>
            <a:r>
              <a:rPr lang="en-US" sz="2400" dirty="0" smtClean="0"/>
              <a:t>.    </a:t>
            </a:r>
          </a:p>
          <a:p>
            <a:pPr>
              <a:lnSpc>
                <a:spcPct val="90000"/>
              </a:lnSpc>
            </a:pPr>
            <a:r>
              <a:rPr lang="en-US" sz="2400" dirty="0" smtClean="0"/>
              <a:t>    it </a:t>
            </a:r>
            <a:r>
              <a:rPr lang="en-US" sz="2400" dirty="0"/>
              <a:t>'installs the necessary packages' do</a:t>
            </a:r>
          </a:p>
          <a:p>
            <a:pPr>
              <a:lnSpc>
                <a:spcPct val="90000"/>
              </a:lnSpc>
            </a:pPr>
            <a:r>
              <a:rPr lang="en-US" sz="2400" dirty="0"/>
              <a:t>      </a:t>
            </a:r>
            <a:r>
              <a:rPr lang="en-US" sz="2400" dirty="0" err="1" smtClean="0"/>
              <a:t>installed_packages.each</a:t>
            </a:r>
            <a:r>
              <a:rPr lang="en-US" sz="2400" dirty="0" smtClean="0"/>
              <a:t> </a:t>
            </a:r>
            <a:r>
              <a:rPr lang="en-US" sz="2400" dirty="0"/>
              <a:t>do |name|</a:t>
            </a:r>
          </a:p>
          <a:p>
            <a:pPr>
              <a:lnSpc>
                <a:spcPct val="90000"/>
              </a:lnSpc>
            </a:pPr>
            <a:r>
              <a:rPr lang="en-US" sz="2400" dirty="0"/>
              <a:t>        expect(</a:t>
            </a:r>
            <a:r>
              <a:rPr lang="en-US" sz="2400" dirty="0" err="1"/>
              <a:t>chef_run</a:t>
            </a:r>
            <a:r>
              <a:rPr lang="en-US" sz="2400" dirty="0"/>
              <a:t>).to </a:t>
            </a:r>
            <a:r>
              <a:rPr lang="en-US" sz="2400" dirty="0" err="1"/>
              <a:t>install_package</a:t>
            </a:r>
            <a:r>
              <a:rPr lang="en-US" sz="2400" dirty="0"/>
              <a:t>(name)</a:t>
            </a:r>
          </a:p>
          <a:p>
            <a:pPr>
              <a:lnSpc>
                <a:spcPct val="90000"/>
              </a:lnSpc>
            </a:pPr>
            <a:r>
              <a:rPr lang="en-US" sz="2400" dirty="0"/>
              <a:t>      end</a:t>
            </a:r>
          </a:p>
          <a:p>
            <a:pPr>
              <a:lnSpc>
                <a:spcPct val="90000"/>
              </a:lnSpc>
            </a:pPr>
            <a:r>
              <a:rPr lang="en-US" sz="2400" dirty="0"/>
              <a:t>    </a:t>
            </a:r>
            <a:r>
              <a:rPr lang="en-US" sz="2400" dirty="0" smtClean="0"/>
              <a:t>end</a:t>
            </a:r>
          </a:p>
          <a:p>
            <a:pPr>
              <a:lnSpc>
                <a:spcPct val="90000"/>
              </a:lnSpc>
            </a:pPr>
            <a:r>
              <a:rPr lang="en-US" sz="2400" dirty="0" smtClean="0"/>
              <a:t>  end</a:t>
            </a:r>
            <a:endParaRPr lang="en-US" sz="2400" dirty="0"/>
          </a:p>
        </p:txBody>
      </p:sp>
      <p:cxnSp>
        <p:nvCxnSpPr>
          <p:cNvPr id="10" name="Straight Connector 9"/>
          <p:cNvCxnSpPr>
            <a:stCxn id="7" idx="2"/>
          </p:cNvCxnSpPr>
          <p:nvPr/>
        </p:nvCxnSpPr>
        <p:spPr>
          <a:xfrm flipV="1">
            <a:off x="12397619" y="3132667"/>
            <a:ext cx="834571" cy="6048"/>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flipV="1">
            <a:off x="12380686" y="6562877"/>
            <a:ext cx="834571" cy="6048"/>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flipV="1">
            <a:off x="12356495" y="1978781"/>
            <a:ext cx="834571" cy="604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flipV="1">
            <a:off x="12363752" y="5457372"/>
            <a:ext cx="834571" cy="604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6" name="Rectangle 15"/>
          <p:cNvSpPr/>
          <p:nvPr/>
        </p:nvSpPr>
        <p:spPr bwMode="auto">
          <a:xfrm>
            <a:off x="13183810" y="1717524"/>
            <a:ext cx="2152952" cy="532191"/>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different</a:t>
            </a:r>
          </a:p>
        </p:txBody>
      </p:sp>
      <p:sp>
        <p:nvSpPr>
          <p:cNvPr id="17" name="Rectangle 16"/>
          <p:cNvSpPr/>
          <p:nvPr/>
        </p:nvSpPr>
        <p:spPr bwMode="auto">
          <a:xfrm>
            <a:off x="13178973" y="2873827"/>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same</a:t>
            </a:r>
          </a:p>
        </p:txBody>
      </p:sp>
      <p:sp>
        <p:nvSpPr>
          <p:cNvPr id="18" name="Rectangle 17"/>
          <p:cNvSpPr/>
          <p:nvPr/>
        </p:nvSpPr>
        <p:spPr bwMode="auto">
          <a:xfrm>
            <a:off x="13178972" y="5196114"/>
            <a:ext cx="2152952" cy="532191"/>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different</a:t>
            </a:r>
          </a:p>
        </p:txBody>
      </p:sp>
      <p:sp>
        <p:nvSpPr>
          <p:cNvPr id="19" name="Rectangle 18"/>
          <p:cNvSpPr/>
          <p:nvPr/>
        </p:nvSpPr>
        <p:spPr bwMode="auto">
          <a:xfrm>
            <a:off x="13178972" y="6308876"/>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same</a:t>
            </a:r>
          </a:p>
        </p:txBody>
      </p:sp>
      <p:sp>
        <p:nvSpPr>
          <p:cNvPr id="7" name="Right Bracket 6"/>
          <p:cNvSpPr/>
          <p:nvPr/>
        </p:nvSpPr>
        <p:spPr>
          <a:xfrm>
            <a:off x="12045696" y="2334381"/>
            <a:ext cx="351923" cy="1608667"/>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ight Bracket 7"/>
          <p:cNvSpPr/>
          <p:nvPr/>
        </p:nvSpPr>
        <p:spPr>
          <a:xfrm>
            <a:off x="12045696" y="5764587"/>
            <a:ext cx="347084" cy="1608667"/>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ket 11"/>
          <p:cNvSpPr/>
          <p:nvPr/>
        </p:nvSpPr>
        <p:spPr>
          <a:xfrm>
            <a:off x="12045696" y="1765905"/>
            <a:ext cx="339828" cy="435428"/>
          </a:xfrm>
          <a:prstGeom prst="rightBracket">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Right Bracket 12"/>
          <p:cNvSpPr/>
          <p:nvPr/>
        </p:nvSpPr>
        <p:spPr>
          <a:xfrm>
            <a:off x="12045696" y="5244495"/>
            <a:ext cx="334990" cy="435428"/>
          </a:xfrm>
          <a:prstGeom prst="rightBracket">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630687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296" y="762000"/>
            <a:ext cx="2181674"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0528" y="762000"/>
            <a:ext cx="230681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8533" y="4490587"/>
            <a:ext cx="4013200" cy="3009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0831" y="4352435"/>
            <a:ext cx="3286204"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bwMode="white">
          <a:xfrm>
            <a:off x="12530666" y="4352435"/>
            <a:ext cx="3183467" cy="3286204"/>
          </a:xfrm>
          <a:prstGeom prst="rect">
            <a:avLst/>
          </a:prstGeom>
        </p:spPr>
        <p:txBody>
          <a:bodyPr vert="horz" wrap="square" lIns="91440" tIns="91440" rIns="91440" bIns="91440" rtlCol="0" anchor="ctr">
            <a:normAutofit/>
          </a:bodyPr>
          <a:lstStyle/>
          <a:p>
            <a:pPr algn="ctr"/>
            <a:r>
              <a:rPr lang="en-US" sz="3200" b="1" dirty="0" smtClean="0"/>
              <a:t>Tyler </a:t>
            </a:r>
          </a:p>
          <a:p>
            <a:pPr algn="ctr"/>
            <a:r>
              <a:rPr lang="en-US" sz="3200" b="1" i="1" dirty="0" smtClean="0">
                <a:solidFill>
                  <a:schemeClr val="bg1">
                    <a:lumMod val="50000"/>
                  </a:schemeClr>
                </a:solidFill>
              </a:rPr>
              <a:t>"Cure Light Wounds"</a:t>
            </a:r>
          </a:p>
          <a:p>
            <a:pPr algn="ctr"/>
            <a:r>
              <a:rPr lang="en-US" sz="3200" b="1" dirty="0" smtClean="0"/>
              <a:t>Fitch</a:t>
            </a:r>
          </a:p>
        </p:txBody>
      </p:sp>
      <p:sp>
        <p:nvSpPr>
          <p:cNvPr id="13" name="TextBox 12"/>
          <p:cNvSpPr txBox="1"/>
          <p:nvPr/>
        </p:nvSpPr>
        <p:spPr bwMode="white">
          <a:xfrm>
            <a:off x="524933" y="762000"/>
            <a:ext cx="3183467" cy="3286204"/>
          </a:xfrm>
          <a:prstGeom prst="rect">
            <a:avLst/>
          </a:prstGeom>
        </p:spPr>
        <p:txBody>
          <a:bodyPr vert="horz" wrap="square" lIns="91440" tIns="91440" rIns="91440" bIns="91440" rtlCol="0" anchor="ctr">
            <a:normAutofit/>
          </a:bodyPr>
          <a:lstStyle/>
          <a:p>
            <a:pPr algn="ctr"/>
            <a:r>
              <a:rPr lang="en-US" sz="3200" b="1" dirty="0" smtClean="0"/>
              <a:t>Dan</a:t>
            </a:r>
          </a:p>
          <a:p>
            <a:pPr algn="ctr"/>
            <a:r>
              <a:rPr lang="en-US" sz="3200" b="1" dirty="0" smtClean="0">
                <a:solidFill>
                  <a:schemeClr val="bg1">
                    <a:lumMod val="50000"/>
                  </a:schemeClr>
                </a:solidFill>
              </a:rPr>
              <a:t>"Two Swords" </a:t>
            </a:r>
            <a:r>
              <a:rPr lang="en-US" sz="3200" b="1" dirty="0" smtClean="0"/>
              <a:t>Robinson</a:t>
            </a:r>
          </a:p>
        </p:txBody>
      </p:sp>
      <p:sp>
        <p:nvSpPr>
          <p:cNvPr id="14" name="TextBox 13"/>
          <p:cNvSpPr txBox="1"/>
          <p:nvPr/>
        </p:nvSpPr>
        <p:spPr bwMode="white">
          <a:xfrm>
            <a:off x="524932" y="4352435"/>
            <a:ext cx="3183467" cy="3286204"/>
          </a:xfrm>
          <a:prstGeom prst="rect">
            <a:avLst/>
          </a:prstGeom>
        </p:spPr>
        <p:txBody>
          <a:bodyPr vert="horz" wrap="square" lIns="91440" tIns="91440" rIns="91440" bIns="91440" rtlCol="0" anchor="ctr">
            <a:normAutofit/>
          </a:bodyPr>
          <a:lstStyle/>
          <a:p>
            <a:pPr algn="ctr"/>
            <a:r>
              <a:rPr lang="en-US" sz="3200" b="1" dirty="0" smtClean="0"/>
              <a:t>Kimball</a:t>
            </a:r>
          </a:p>
          <a:p>
            <a:pPr algn="ctr"/>
            <a:r>
              <a:rPr lang="en-US" sz="3200" b="1" dirty="0" smtClean="0">
                <a:solidFill>
                  <a:schemeClr val="bg1">
                    <a:lumMod val="50000"/>
                  </a:schemeClr>
                </a:solidFill>
              </a:rPr>
              <a:t>"Magic Missile" </a:t>
            </a:r>
            <a:r>
              <a:rPr lang="en-US" sz="3200" b="1" dirty="0" smtClean="0"/>
              <a:t>Johnson</a:t>
            </a:r>
          </a:p>
        </p:txBody>
      </p:sp>
      <p:sp>
        <p:nvSpPr>
          <p:cNvPr id="15" name="TextBox 14"/>
          <p:cNvSpPr txBox="1"/>
          <p:nvPr/>
        </p:nvSpPr>
        <p:spPr bwMode="white">
          <a:xfrm>
            <a:off x="12530666" y="762000"/>
            <a:ext cx="3183467" cy="3286204"/>
          </a:xfrm>
          <a:prstGeom prst="rect">
            <a:avLst/>
          </a:prstGeom>
        </p:spPr>
        <p:txBody>
          <a:bodyPr vert="horz" wrap="square" lIns="91440" tIns="91440" rIns="91440" bIns="91440" rtlCol="0" anchor="ctr">
            <a:normAutofit/>
          </a:bodyPr>
          <a:lstStyle/>
          <a:p>
            <a:pPr algn="ctr"/>
            <a:r>
              <a:rPr lang="en-US" sz="3200" b="1" dirty="0" smtClean="0"/>
              <a:t>Eric </a:t>
            </a:r>
          </a:p>
          <a:p>
            <a:pPr algn="ctr"/>
            <a:r>
              <a:rPr lang="en-US" sz="3200" b="1" i="1" dirty="0" smtClean="0">
                <a:solidFill>
                  <a:schemeClr val="bg1">
                    <a:lumMod val="50000"/>
                  </a:schemeClr>
                </a:solidFill>
              </a:rPr>
              <a:t>"BB / LG" </a:t>
            </a:r>
            <a:r>
              <a:rPr lang="en-US" sz="3200" b="1" dirty="0" smtClean="0"/>
              <a:t>Maxwell</a:t>
            </a:r>
          </a:p>
        </p:txBody>
      </p:sp>
    </p:spTree>
    <p:extLst>
      <p:ext uri="{BB962C8B-B14F-4D97-AF65-F5344CB8AC3E}">
        <p14:creationId xmlns:p14="http://schemas.microsoft.com/office/powerpoint/2010/main" val="18760537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 Place to Share Examples</a:t>
            </a:r>
            <a:endParaRPr lang="en-US" dirty="0"/>
          </a:p>
        </p:txBody>
      </p:sp>
      <p:sp>
        <p:nvSpPr>
          <p:cNvPr id="3" name="Content Placeholder 2"/>
          <p:cNvSpPr>
            <a:spLocks noGrp="1"/>
          </p:cNvSpPr>
          <p:nvPr>
            <p:ph sz="quarter" idx="10"/>
          </p:nvPr>
        </p:nvSpPr>
        <p:spPr/>
        <p:txBody>
          <a:bodyPr>
            <a:normAutofit lnSpcReduction="10000"/>
          </a:bodyPr>
          <a:lstStyle/>
          <a:p>
            <a:pPr>
              <a:lnSpc>
                <a:spcPct val="90000"/>
              </a:lnSpc>
            </a:pPr>
            <a:r>
              <a:rPr lang="en-US" dirty="0"/>
              <a:t> </a:t>
            </a:r>
            <a:r>
              <a:rPr lang="en-US" dirty="0" smtClean="0"/>
              <a:t> </a:t>
            </a:r>
            <a:r>
              <a:rPr lang="en-US" dirty="0" err="1" smtClean="0"/>
              <a:t>shared_examples</a:t>
            </a:r>
            <a:r>
              <a:rPr lang="en-US" dirty="0" smtClean="0"/>
              <a:t> 'installs packages' do</a:t>
            </a:r>
          </a:p>
          <a:p>
            <a:pPr>
              <a:lnSpc>
                <a:spcPct val="90000"/>
              </a:lnSpc>
            </a:pPr>
            <a:r>
              <a:rPr lang="en-US" dirty="0"/>
              <a:t> </a:t>
            </a:r>
            <a:r>
              <a:rPr lang="en-US" dirty="0" smtClean="0"/>
              <a:t>   it </a:t>
            </a:r>
            <a:r>
              <a:rPr lang="en-US" dirty="0"/>
              <a:t>'installs the necessary packages' do</a:t>
            </a:r>
          </a:p>
          <a:p>
            <a:pPr>
              <a:lnSpc>
                <a:spcPct val="90000"/>
              </a:lnSpc>
            </a:pPr>
            <a:r>
              <a:rPr lang="en-US" dirty="0"/>
              <a:t>  </a:t>
            </a:r>
            <a:r>
              <a:rPr lang="en-US" dirty="0" smtClean="0"/>
              <a:t>    </a:t>
            </a:r>
            <a:r>
              <a:rPr lang="en-US" dirty="0" err="1" smtClean="0"/>
              <a:t>installed_packages.each</a:t>
            </a:r>
            <a:r>
              <a:rPr lang="en-US" dirty="0" smtClean="0"/>
              <a:t> </a:t>
            </a:r>
            <a:r>
              <a:rPr lang="en-US" dirty="0"/>
              <a:t>do |name|</a:t>
            </a:r>
          </a:p>
          <a:p>
            <a:pPr>
              <a:lnSpc>
                <a:spcPct val="90000"/>
              </a:lnSpc>
            </a:pPr>
            <a:r>
              <a:rPr lang="en-US" dirty="0" smtClean="0"/>
              <a:t>        expect</a:t>
            </a:r>
            <a:r>
              <a:rPr lang="en-US" dirty="0"/>
              <a:t>(</a:t>
            </a:r>
            <a:r>
              <a:rPr lang="en-US" dirty="0" err="1"/>
              <a:t>chef_run</a:t>
            </a:r>
            <a:r>
              <a:rPr lang="en-US" dirty="0"/>
              <a:t>).to </a:t>
            </a:r>
            <a:r>
              <a:rPr lang="en-US" dirty="0" err="1"/>
              <a:t>install_package</a:t>
            </a:r>
            <a:r>
              <a:rPr lang="en-US" dirty="0"/>
              <a:t>(name)</a:t>
            </a:r>
          </a:p>
          <a:p>
            <a:pPr>
              <a:lnSpc>
                <a:spcPct val="90000"/>
              </a:lnSpc>
            </a:pPr>
            <a:r>
              <a:rPr lang="en-US" dirty="0"/>
              <a:t>    </a:t>
            </a:r>
            <a:r>
              <a:rPr lang="en-US" dirty="0" smtClean="0"/>
              <a:t>  end</a:t>
            </a:r>
            <a:endParaRPr lang="en-US" dirty="0"/>
          </a:p>
          <a:p>
            <a:pPr>
              <a:lnSpc>
                <a:spcPct val="90000"/>
              </a:lnSpc>
            </a:pPr>
            <a:r>
              <a:rPr lang="en-US" dirty="0"/>
              <a:t>  </a:t>
            </a:r>
            <a:r>
              <a:rPr lang="en-US" dirty="0" smtClean="0"/>
              <a:t>  end</a:t>
            </a:r>
          </a:p>
          <a:p>
            <a:pPr>
              <a:lnSpc>
                <a:spcPct val="90000"/>
              </a:lnSpc>
            </a:pPr>
            <a:r>
              <a:rPr lang="en-US" dirty="0"/>
              <a:t> </a:t>
            </a:r>
            <a:r>
              <a:rPr lang="en-US" dirty="0" smtClean="0"/>
              <a:t> end</a:t>
            </a:r>
          </a:p>
          <a:p>
            <a:pPr>
              <a:lnSpc>
                <a:spcPct val="90000"/>
              </a:lnSpc>
            </a:pPr>
            <a:r>
              <a:rPr lang="en-US" dirty="0"/>
              <a:t> </a:t>
            </a:r>
            <a:r>
              <a:rPr lang="en-US" dirty="0" smtClean="0"/>
              <a:t> context </a:t>
            </a:r>
            <a:r>
              <a:rPr lang="en-US" dirty="0"/>
              <a:t>'when no attributes are specified, on an </a:t>
            </a:r>
            <a:r>
              <a:rPr lang="en-US" dirty="0" err="1"/>
              <a:t>unspecif</a:t>
            </a:r>
            <a:r>
              <a:rPr lang="en-US" dirty="0"/>
              <a:t>...</a:t>
            </a:r>
            <a:r>
              <a:rPr lang="en-US" dirty="0" err="1"/>
              <a:t>orm</a:t>
            </a:r>
            <a:r>
              <a:rPr lang="en-US" dirty="0"/>
              <a:t>' do</a:t>
            </a:r>
          </a:p>
          <a:p>
            <a:pPr>
              <a:lnSpc>
                <a:spcPct val="90000"/>
              </a:lnSpc>
            </a:pPr>
            <a:r>
              <a:rPr lang="en-US" dirty="0"/>
              <a:t>    # let(</a:t>
            </a:r>
            <a:r>
              <a:rPr lang="en-US" dirty="0" smtClean="0"/>
              <a:t>:</a:t>
            </a:r>
            <a:r>
              <a:rPr lang="en-US" dirty="0" err="1" smtClean="0"/>
              <a:t>installed_packages</a:t>
            </a:r>
            <a:r>
              <a:rPr lang="en-US" dirty="0"/>
              <a:t>) ..</a:t>
            </a:r>
            <a:r>
              <a:rPr lang="en-US" dirty="0" smtClean="0"/>
              <a:t>.</a:t>
            </a:r>
          </a:p>
          <a:p>
            <a:pPr>
              <a:lnSpc>
                <a:spcPct val="90000"/>
              </a:lnSpc>
            </a:pPr>
            <a:r>
              <a:rPr lang="en-US" dirty="0"/>
              <a:t> </a:t>
            </a:r>
            <a:r>
              <a:rPr lang="en-US" dirty="0" smtClean="0"/>
              <a:t>   </a:t>
            </a:r>
            <a:r>
              <a:rPr lang="en-US" dirty="0" err="1" smtClean="0"/>
              <a:t>it_behaves_like</a:t>
            </a:r>
            <a:r>
              <a:rPr lang="en-US" dirty="0" smtClean="0"/>
              <a:t> 'installs packages'</a:t>
            </a:r>
            <a:endParaRPr lang="en-US" dirty="0"/>
          </a:p>
          <a:p>
            <a:pPr>
              <a:lnSpc>
                <a:spcPct val="90000"/>
              </a:lnSpc>
            </a:pPr>
            <a:r>
              <a:rPr lang="en-US" dirty="0" smtClean="0"/>
              <a:t>  end</a:t>
            </a:r>
          </a:p>
          <a:p>
            <a:pPr>
              <a:lnSpc>
                <a:spcPct val="90000"/>
              </a:lnSpc>
            </a:pPr>
            <a:r>
              <a:rPr lang="en-US" dirty="0" smtClean="0"/>
              <a:t>  </a:t>
            </a:r>
            <a:r>
              <a:rPr lang="en-US" dirty="0"/>
              <a:t>context 'when no attributes are specified, on </a:t>
            </a:r>
            <a:r>
              <a:rPr lang="en-US" dirty="0" err="1"/>
              <a:t>CentOS'</a:t>
            </a:r>
            <a:r>
              <a:rPr lang="en-US" dirty="0"/>
              <a:t> do</a:t>
            </a:r>
          </a:p>
          <a:p>
            <a:pPr>
              <a:lnSpc>
                <a:spcPct val="90000"/>
              </a:lnSpc>
            </a:pPr>
            <a:r>
              <a:rPr lang="en-US" dirty="0"/>
              <a:t>    # let(</a:t>
            </a:r>
            <a:r>
              <a:rPr lang="en-US" dirty="0" smtClean="0"/>
              <a:t>:</a:t>
            </a:r>
            <a:r>
              <a:rPr lang="en-US" dirty="0" err="1" smtClean="0"/>
              <a:t>installed_packages</a:t>
            </a:r>
            <a:r>
              <a:rPr lang="en-US" dirty="0"/>
              <a:t>) ...    </a:t>
            </a:r>
          </a:p>
          <a:p>
            <a:pPr>
              <a:lnSpc>
                <a:spcPct val="90000"/>
              </a:lnSpc>
            </a:pPr>
            <a:r>
              <a:rPr lang="en-US" dirty="0" smtClean="0"/>
              <a:t>    </a:t>
            </a:r>
            <a:r>
              <a:rPr lang="en-US" dirty="0" err="1" smtClean="0"/>
              <a:t>it_behaves_like</a:t>
            </a:r>
            <a:r>
              <a:rPr lang="en-US" dirty="0" smtClean="0"/>
              <a:t> 'installs packages</a:t>
            </a:r>
            <a:r>
              <a:rPr lang="en-US" dirty="0"/>
              <a:t>'</a:t>
            </a:r>
            <a:endParaRPr lang="en-US" dirty="0" smtClean="0"/>
          </a:p>
          <a:p>
            <a:pPr>
              <a:lnSpc>
                <a:spcPct val="90000"/>
              </a:lnSpc>
            </a:pPr>
            <a:r>
              <a:rPr lang="en-US" dirty="0" smtClean="0"/>
              <a:t>  end</a:t>
            </a:r>
            <a:endParaRPr lang="en-US" dirty="0"/>
          </a:p>
        </p:txBody>
      </p:sp>
      <p:sp>
        <p:nvSpPr>
          <p:cNvPr id="10" name="Text Placeholder 7"/>
          <p:cNvSpPr>
            <a:spLocks noGrp="1"/>
          </p:cNvSpPr>
          <p:nvPr>
            <p:ph type="body" sz="quarter" idx="12"/>
          </p:nvPr>
        </p:nvSpPr>
        <p:spPr>
          <a:xfrm>
            <a:off x="620713" y="1354138"/>
            <a:ext cx="14927262" cy="3144837"/>
          </a:xfrm>
        </p:spPr>
        <p:txBody>
          <a:bodyPr/>
          <a:lstStyle/>
          <a:p>
            <a:endParaRPr lang="en-US" dirty="0"/>
          </a:p>
        </p:txBody>
      </p:sp>
      <p:sp>
        <p:nvSpPr>
          <p:cNvPr id="12" name="Text Placeholder 7"/>
          <p:cNvSpPr>
            <a:spLocks noGrp="1"/>
          </p:cNvSpPr>
          <p:nvPr>
            <p:ph type="body" sz="quarter" idx="12"/>
          </p:nvPr>
        </p:nvSpPr>
        <p:spPr>
          <a:xfrm>
            <a:off x="615950" y="5321300"/>
            <a:ext cx="14927263" cy="503238"/>
          </a:xfrm>
        </p:spPr>
        <p:txBody>
          <a:bodyPr/>
          <a:lstStyle/>
          <a:p>
            <a:endParaRPr lang="en-US" dirty="0"/>
          </a:p>
        </p:txBody>
      </p:sp>
      <p:sp>
        <p:nvSpPr>
          <p:cNvPr id="13" name="Text Placeholder 7"/>
          <p:cNvSpPr>
            <a:spLocks noGrp="1"/>
          </p:cNvSpPr>
          <p:nvPr>
            <p:ph type="body" sz="quarter" idx="12"/>
          </p:nvPr>
        </p:nvSpPr>
        <p:spPr>
          <a:xfrm>
            <a:off x="611112" y="7082367"/>
            <a:ext cx="14927263" cy="503238"/>
          </a:xfrm>
        </p:spPr>
        <p:txBody>
          <a:bodyPr/>
          <a:lstStyle/>
          <a:p>
            <a:endParaRPr lang="en-US" dirty="0"/>
          </a:p>
        </p:txBody>
      </p:sp>
    </p:spTree>
    <p:extLst>
      <p:ext uri="{BB962C8B-B14F-4D97-AF65-F5344CB8AC3E}">
        <p14:creationId xmlns:p14="http://schemas.microsoft.com/office/powerpoint/2010/main" val="39447246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7864168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r>
              <a:rPr lang="en-US" dirty="0" smtClean="0"/>
              <a:t>Refactor the the Ark's default recipe specification using:</a:t>
            </a:r>
          </a:p>
          <a:p>
            <a:pPr marL="0" indent="0">
              <a:buNone/>
            </a:pPr>
            <a:endParaRPr lang="en-US" dirty="0"/>
          </a:p>
          <a:p>
            <a:pPr>
              <a:buFont typeface="Wingdings" charset="2"/>
              <a:buChar char="²"/>
            </a:pPr>
            <a:r>
              <a:rPr lang="en-US" sz="3600" b="1" dirty="0"/>
              <a:t>Power Word: let</a:t>
            </a:r>
          </a:p>
          <a:p>
            <a:pPr>
              <a:buFont typeface="Wingdings" charset="2"/>
              <a:buChar char="²"/>
            </a:pPr>
            <a:r>
              <a:rPr lang="en-US" sz="3600" b="1" dirty="0"/>
              <a:t>Conjure: </a:t>
            </a:r>
            <a:r>
              <a:rPr lang="en-US" sz="3600" b="1" dirty="0" err="1" smtClean="0"/>
              <a:t>shared_examples</a:t>
            </a:r>
            <a:endParaRPr lang="en-US" sz="3600" dirty="0" smtClean="0"/>
          </a:p>
          <a:p>
            <a:pPr marL="0" indent="0">
              <a:buNone/>
            </a:pPr>
            <a:endParaRPr lang="en-US" dirty="0" smtClean="0"/>
          </a:p>
          <a:p>
            <a:r>
              <a:rPr lang="en-US" dirty="0" smtClean="0"/>
              <a:t>Run `</a:t>
            </a:r>
            <a:r>
              <a:rPr lang="en-US" b="1" dirty="0" smtClean="0">
                <a:latin typeface="Courier New"/>
                <a:cs typeface="Courier New"/>
              </a:rPr>
              <a:t>chef exec </a:t>
            </a:r>
            <a:r>
              <a:rPr lang="en-US" b="1" dirty="0" err="1" smtClean="0">
                <a:latin typeface="Courier New"/>
                <a:cs typeface="Courier New"/>
              </a:rPr>
              <a:t>rspec</a:t>
            </a:r>
            <a:r>
              <a:rPr lang="en-US" b="1" dirty="0">
                <a:latin typeface="Courier New"/>
                <a:cs typeface="Courier New"/>
              </a:rPr>
              <a:t> spec</a:t>
            </a:r>
            <a:r>
              <a:rPr lang="en-US" b="1" dirty="0" smtClean="0">
                <a:latin typeface="Courier New"/>
                <a:cs typeface="Courier New"/>
              </a:rPr>
              <a:t>/unit/recipes</a:t>
            </a:r>
            <a:r>
              <a:rPr lang="en-US" b="1" dirty="0">
                <a:latin typeface="Courier New"/>
                <a:cs typeface="Courier New"/>
              </a:rPr>
              <a:t>/</a:t>
            </a:r>
            <a:r>
              <a:rPr lang="en-US" b="1" dirty="0" err="1" smtClean="0">
                <a:latin typeface="Courier New"/>
                <a:cs typeface="Courier New"/>
              </a:rPr>
              <a:t>default_spec.rb</a:t>
            </a:r>
            <a:r>
              <a:rPr lang="en-US" dirty="0" smtClean="0"/>
              <a:t>` to ensure the examples pass</a:t>
            </a:r>
            <a:endParaRPr lang="en-US" sz="36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and the size of the recipe specification has been decreased.</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23625188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5028718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395136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a:t>
            </a:r>
            <a:r>
              <a:rPr lang="en-US" dirty="0" smtClean="0"/>
              <a:t>/unit/recipes</a:t>
            </a:r>
            <a:r>
              <a:rPr lang="en-US" dirty="0"/>
              <a:t>/</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40593064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Recipe Specification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smtClean="0"/>
              <a:t>...platform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a:t>
            </a:r>
            <a:r>
              <a:rPr lang="en-US" dirty="0" smtClean="0"/>
              <a:t>/spec/unit/recipes/</a:t>
            </a:r>
            <a:r>
              <a:rPr lang="en-US" dirty="0" err="1" smtClean="0"/>
              <a:t>default_spec.rb</a:t>
            </a:r>
            <a:endParaRPr lang="en-US" dirty="0"/>
          </a:p>
        </p:txBody>
      </p:sp>
    </p:spTree>
    <p:extLst>
      <p:ext uri="{BB962C8B-B14F-4D97-AF65-F5344CB8AC3E}">
        <p14:creationId xmlns:p14="http://schemas.microsoft.com/office/powerpoint/2010/main" val="33876915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nchor="ctr"/>
          <a:lstStyle/>
          <a:p>
            <a:pPr algn="ctr"/>
            <a:r>
              <a:rPr lang="en-US" sz="4000" b="1" dirty="0" smtClean="0">
                <a:hlinkClick r:id="rId2"/>
              </a:rPr>
              <a:t>https</a:t>
            </a:r>
            <a:r>
              <a:rPr lang="en-US" sz="4000" b="1" dirty="0">
                <a:hlinkClick r:id="rId2"/>
              </a:rPr>
              <a:t>://goo.gl/</a:t>
            </a:r>
            <a:r>
              <a:rPr lang="en-US" sz="4000" b="1" dirty="0" smtClean="0">
                <a:hlinkClick r:id="rId2"/>
              </a:rPr>
              <a:t>ChkP47</a:t>
            </a:r>
            <a:endParaRPr lang="en-US" sz="4000" b="1" dirty="0" smtClean="0"/>
          </a:p>
          <a:p>
            <a:pPr algn="ctr"/>
            <a:endParaRPr lang="en-US" sz="4000" b="1" dirty="0"/>
          </a:p>
          <a:p>
            <a:pPr algn="ctr"/>
            <a:endParaRPr lang="en-US" sz="4000" b="1" dirty="0" smtClean="0"/>
          </a:p>
          <a:p>
            <a:pPr algn="ctr"/>
            <a:r>
              <a:rPr lang="en-US" sz="4000" b="1" dirty="0" smtClean="0"/>
              <a:t>Slides &amp; Content: </a:t>
            </a:r>
            <a:r>
              <a:rPr lang="en-US" sz="4000" b="1" dirty="0"/>
              <a:t>https://</a:t>
            </a:r>
            <a:r>
              <a:rPr lang="en-US" sz="4000" b="1" dirty="0" err="1"/>
              <a:t>goo.gl</a:t>
            </a:r>
            <a:r>
              <a:rPr lang="en-US" sz="4000" b="1" dirty="0"/>
              <a:t>/</a:t>
            </a:r>
            <a:r>
              <a:rPr lang="en-US" sz="4000" b="1" dirty="0" err="1"/>
              <a:t>jfUUtL</a:t>
            </a:r>
            <a:r>
              <a:rPr lang="en-US" sz="4000" b="1" dirty="0"/>
              <a:t> </a:t>
            </a:r>
          </a:p>
          <a:p>
            <a:pPr algn="ctr"/>
            <a:endParaRPr lang="en-US" sz="4000" b="1" dirty="0"/>
          </a:p>
        </p:txBody>
      </p:sp>
    </p:spTree>
    <p:extLst>
      <p:ext uri="{BB962C8B-B14F-4D97-AF65-F5344CB8AC3E}">
        <p14:creationId xmlns:p14="http://schemas.microsoft.com/office/powerpoint/2010/main" val="13957323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8" name="Rectangle 7"/>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1218794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48844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50040" y="2422805"/>
            <a:ext cx="14894760" cy="2112679"/>
          </a:xfrm>
        </p:spPr>
        <p:txBody>
          <a:bodyPr/>
          <a:lstStyle/>
          <a:p>
            <a:r>
              <a:rPr lang="en-US" sz="2800" dirty="0" smtClean="0"/>
              <a:t>High Charisma</a:t>
            </a:r>
          </a:p>
          <a:p>
            <a:r>
              <a:rPr lang="en-US" sz="2800" dirty="0" smtClean="0"/>
              <a:t>Understand Chef Resources, Cookbooks, and Cookbook dependencies</a:t>
            </a:r>
          </a:p>
          <a:p>
            <a:r>
              <a:rPr lang="en-US" sz="2800" dirty="0" smtClean="0"/>
              <a:t>Understanding testing basics (i.e. </a:t>
            </a:r>
            <a:r>
              <a:rPr lang="en-US" sz="2800" dirty="0" err="1" smtClean="0"/>
              <a:t>ChefSpec</a:t>
            </a:r>
            <a:r>
              <a:rPr lang="en-US" sz="2800" dirty="0"/>
              <a:t> </a:t>
            </a:r>
            <a:r>
              <a:rPr lang="en-US" sz="2800" dirty="0" smtClean="0"/>
              <a:t>and the RSpec command)</a:t>
            </a:r>
          </a:p>
          <a:p>
            <a:endParaRPr lang="en-US" sz="2800" dirty="0" smtClean="0"/>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Level 4-6 Chef Cookbook Author</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5" name="Rectangle 4"/>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4944861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Tree>
    <p:extLst>
      <p:ext uri="{BB962C8B-B14F-4D97-AF65-F5344CB8AC3E}">
        <p14:creationId xmlns:p14="http://schemas.microsoft.com/office/powerpoint/2010/main" val="4263753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9551857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Changing into the Cookbook Directory</a:t>
            </a:r>
            <a:endParaRPr lang="en-US" dirty="0"/>
          </a:p>
        </p:txBody>
      </p:sp>
    </p:spTree>
    <p:extLst>
      <p:ext uri="{BB962C8B-B14F-4D97-AF65-F5344CB8AC3E}">
        <p14:creationId xmlns:p14="http://schemas.microsoft.com/office/powerpoint/2010/main" val="259621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a:t>
            </a:r>
            <a:r>
              <a:rPr lang="en-US" dirty="0" smtClean="0"/>
              <a:t>spec/unit/recipes/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Executing the Test Suite</a:t>
            </a:r>
            <a:endParaRPr lang="en-US" dirty="0"/>
          </a:p>
        </p:txBody>
      </p:sp>
    </p:spTree>
    <p:extLst>
      <p:ext uri="{BB962C8B-B14F-4D97-AF65-F5344CB8AC3E}">
        <p14:creationId xmlns:p14="http://schemas.microsoft.com/office/powerpoint/2010/main" val="4071284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Recipe Specification</a:t>
            </a:r>
            <a:endParaRPr lang="en-US" dirty="0"/>
          </a:p>
        </p:txBody>
      </p:sp>
      <p:sp>
        <p:nvSpPr>
          <p:cNvPr id="3" name="Content Placeholder 2"/>
          <p:cNvSpPr>
            <a:spLocks noGrp="1"/>
          </p:cNvSpPr>
          <p:nvPr>
            <p:ph sz="quarter" idx="10"/>
          </p:nvPr>
        </p:nvSpPr>
        <p:spPr/>
        <p:txBody>
          <a:bodyPr>
            <a:normAutofit/>
          </a:bodyPr>
          <a:lstStyle/>
          <a:p>
            <a:r>
              <a:rPr lang="en-US" dirty="0"/>
              <a:t>require '</a:t>
            </a:r>
            <a:r>
              <a:rPr lang="en-US" dirty="0" err="1"/>
              <a:t>spec_helper</a:t>
            </a:r>
            <a:r>
              <a:rPr lang="en-US" dirty="0"/>
              <a:t>'</a:t>
            </a:r>
          </a:p>
          <a:p>
            <a:endParaRPr lang="en-US" dirty="0"/>
          </a:p>
          <a:p>
            <a:r>
              <a:rPr lang="en-US" dirty="0"/>
              <a:t>describe 'ark::default'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a:t>(</a:t>
            </a:r>
            <a:r>
              <a:rPr lang="en-US" dirty="0" err="1"/>
              <a:t>node_attributes</a:t>
            </a:r>
            <a:r>
              <a:rPr lang="en-US" dirty="0"/>
              <a:t>)</a:t>
            </a:r>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let(:</a:t>
            </a:r>
            <a:r>
              <a:rPr lang="en-US" dirty="0" err="1"/>
              <a:t>node_attributes</a:t>
            </a:r>
            <a:r>
              <a:rPr lang="en-US" dirty="0"/>
              <a:t>) do</a:t>
            </a:r>
          </a:p>
          <a:p>
            <a:r>
              <a:rPr lang="en-US" dirty="0"/>
              <a:t>    {}</a:t>
            </a:r>
          </a:p>
          <a:p>
            <a:r>
              <a:rPr lang="en-US" dirty="0"/>
              <a:t>  </a:t>
            </a:r>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~/ark</a:t>
            </a:r>
            <a:r>
              <a:rPr lang="en-US" dirty="0" smtClean="0"/>
              <a:t>/spec/unit/recipes/</a:t>
            </a:r>
            <a:r>
              <a:rPr lang="en-US" dirty="0" err="1" smtClean="0"/>
              <a:t>default_spec.rb</a:t>
            </a:r>
            <a:endParaRPr lang="en-US" dirty="0"/>
          </a:p>
        </p:txBody>
      </p:sp>
    </p:spTree>
    <p:extLst>
      <p:ext uri="{BB962C8B-B14F-4D97-AF65-F5344CB8AC3E}">
        <p14:creationId xmlns:p14="http://schemas.microsoft.com/office/powerpoint/2010/main" val="72576654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Reusing More of the Test Suite*</a:t>
            </a:r>
            <a:endParaRPr lang="en-US" dirty="0"/>
          </a:p>
        </p:txBody>
      </p:sp>
      <p:sp>
        <p:nvSpPr>
          <p:cNvPr id="3" name="Text Placeholder 2"/>
          <p:cNvSpPr>
            <a:spLocks noGrp="1"/>
          </p:cNvSpPr>
          <p:nvPr>
            <p:ph type="subTitle" idx="1"/>
          </p:nvPr>
        </p:nvSpPr>
        <p:spPr/>
        <p:txBody>
          <a:bodyPr/>
          <a:lstStyle/>
          <a:p>
            <a:r>
              <a:rPr lang="en-US" dirty="0" smtClean="0"/>
              <a:t>The solutions you found (or started to find) would likely be useable by other tests with the same cookbook and possibly another cookbook.</a:t>
            </a:r>
          </a:p>
          <a:p>
            <a:endParaRPr lang="en-US" dirty="0"/>
          </a:p>
          <a:p>
            <a:r>
              <a:rPr lang="en-US" dirty="0" smtClean="0"/>
              <a:t>There are a few more spells and abilities one could apply to help combat the redundancy in this test file.</a:t>
            </a:r>
            <a:endParaRPr lang="en-US" dirty="0"/>
          </a:p>
          <a:p>
            <a:endParaRPr lang="en-US" dirty="0"/>
          </a:p>
          <a:p>
            <a:r>
              <a:rPr lang="en-US" b="1" dirty="0"/>
              <a:t>Adventurers, your goal is to </a:t>
            </a:r>
            <a:r>
              <a:rPr lang="en-US" b="1" dirty="0" smtClean="0"/>
              <a:t>further reduce </a:t>
            </a:r>
            <a:r>
              <a:rPr lang="en-US" b="1" dirty="0"/>
              <a:t>the size and complexity of this test </a:t>
            </a:r>
            <a:r>
              <a:rPr lang="en-US" b="1" dirty="0" smtClean="0"/>
              <a:t>file.</a:t>
            </a:r>
            <a:endParaRPr lang="en-US" b="1" dirty="0"/>
          </a:p>
        </p:txBody>
      </p:sp>
    </p:spTree>
    <p:extLst>
      <p:ext uri="{BB962C8B-B14F-4D97-AF65-F5344CB8AC3E}">
        <p14:creationId xmlns:p14="http://schemas.microsoft.com/office/powerpoint/2010/main" val="9009104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9" name="Rectangle 8"/>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0836084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a:t>Prismatic require</a:t>
            </a:r>
            <a:endParaRPr lang="en-US" dirty="0"/>
          </a:p>
        </p:txBody>
      </p:sp>
      <p:sp>
        <p:nvSpPr>
          <p:cNvPr id="3" name="Subtitle 2"/>
          <p:cNvSpPr>
            <a:spLocks noGrp="1"/>
          </p:cNvSpPr>
          <p:nvPr>
            <p:ph type="subTitle" idx="1"/>
          </p:nvPr>
        </p:nvSpPr>
        <p:spPr/>
        <p:txBody>
          <a:bodyPr/>
          <a:lstStyle/>
          <a:p>
            <a:r>
              <a:rPr lang="en-US" dirty="0"/>
              <a:t>Loads the given name, returning true if successful and false if the feature is already loaded.</a:t>
            </a:r>
          </a:p>
          <a:p>
            <a:endParaRPr lang="en-US" dirty="0"/>
          </a:p>
          <a:p>
            <a:r>
              <a:rPr lang="en-US" dirty="0"/>
              <a:t>If the filename does not resolve to an absolute path, it will be searched for in the directories listed in $LOAD_PATH ($:)</a:t>
            </a:r>
            <a:r>
              <a:rPr lang="en-US" dirty="0" smtClean="0"/>
              <a: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/cLKY37</a:t>
            </a:r>
            <a:endParaRPr lang="en-US" sz="3200" dirty="0" smtClean="0"/>
          </a:p>
        </p:txBody>
      </p:sp>
    </p:spTree>
    <p:extLst>
      <p:ext uri="{BB962C8B-B14F-4D97-AF65-F5344CB8AC3E}">
        <p14:creationId xmlns:p14="http://schemas.microsoft.com/office/powerpoint/2010/main" val="2301030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Requiring the </a:t>
            </a:r>
            <a:r>
              <a:rPr lang="en-US" dirty="0" err="1" smtClean="0"/>
              <a:t>spec_helper</a:t>
            </a:r>
            <a:r>
              <a:rPr lang="en-US" dirty="0" smtClean="0"/>
              <a:t>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smtClean="0"/>
              <a:t>...platform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p:txBody>
      </p:sp>
      <p:sp>
        <p:nvSpPr>
          <p:cNvPr id="4" name="Text Placeholder 3"/>
          <p:cNvSpPr>
            <a:spLocks noGrp="1"/>
          </p:cNvSpPr>
          <p:nvPr>
            <p:ph type="body" sz="quarter" idx="11"/>
          </p:nvPr>
        </p:nvSpPr>
        <p:spPr/>
        <p:txBody>
          <a:bodyPr/>
          <a:lstStyle/>
          <a:p>
            <a:r>
              <a:rPr lang="en-US" dirty="0" smtClean="0"/>
              <a:t>~/ark</a:t>
            </a:r>
            <a:r>
              <a:rPr lang="en-US" dirty="0" smtClean="0"/>
              <a:t>/spec/unit/recipes/</a:t>
            </a:r>
            <a:r>
              <a:rPr lang="en-US" dirty="0" err="1" smtClean="0"/>
              <a:t>default_spec.rb</a:t>
            </a:r>
            <a:endParaRPr lang="en-US" dirty="0"/>
          </a:p>
        </p:txBody>
      </p:sp>
      <p:sp>
        <p:nvSpPr>
          <p:cNvPr id="5" name="Rectangle 4"/>
          <p:cNvSpPr/>
          <p:nvPr/>
        </p:nvSpPr>
        <p:spPr bwMode="auto">
          <a:xfrm>
            <a:off x="1121103" y="2108314"/>
            <a:ext cx="14421277" cy="64940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618187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Yourself</a:t>
            </a:r>
            <a:endParaRPr lang="en-US" dirty="0"/>
          </a:p>
        </p:txBody>
      </p:sp>
      <p:sp>
        <p:nvSpPr>
          <p:cNvPr id="3" name="Text Placeholder 2"/>
          <p:cNvSpPr>
            <a:spLocks noGrp="1"/>
          </p:cNvSpPr>
          <p:nvPr>
            <p:ph type="body" sz="quarter" idx="12"/>
          </p:nvPr>
        </p:nvSpPr>
        <p:spPr/>
        <p:txBody>
          <a:bodyPr/>
          <a:lstStyle/>
          <a:p>
            <a:pPr marL="457200" indent="-457200">
              <a:lnSpc>
                <a:spcPct val="150000"/>
              </a:lnSpc>
              <a:buFont typeface="Wingdings" charset="2"/>
              <a:buChar char="v"/>
            </a:pPr>
            <a:r>
              <a:rPr lang="en-US" b="1" dirty="0" smtClean="0"/>
              <a:t>Name</a:t>
            </a:r>
          </a:p>
          <a:p>
            <a:pPr marL="457200" indent="-457200">
              <a:lnSpc>
                <a:spcPct val="150000"/>
              </a:lnSpc>
              <a:buFont typeface="Wingdings" charset="2"/>
              <a:buChar char="v"/>
            </a:pPr>
            <a:r>
              <a:rPr lang="en-US" b="1" dirty="0" smtClean="0"/>
              <a:t>Where you work</a:t>
            </a:r>
          </a:p>
          <a:p>
            <a:pPr marL="457200" indent="-457200">
              <a:lnSpc>
                <a:spcPct val="150000"/>
              </a:lnSpc>
              <a:buFont typeface="Wingdings" charset="2"/>
              <a:buChar char="v"/>
            </a:pPr>
            <a:r>
              <a:rPr lang="en-US" b="1" dirty="0" smtClean="0"/>
              <a:t>The Best Part of Your Job</a:t>
            </a:r>
          </a:p>
          <a:p>
            <a:pPr marL="457200" indent="-457200">
              <a:lnSpc>
                <a:spcPct val="150000"/>
              </a:lnSpc>
              <a:buFont typeface="Wingdings" charset="2"/>
              <a:buChar char="v"/>
            </a:pPr>
            <a:r>
              <a:rPr lang="en-US" b="1" dirty="0" smtClean="0"/>
              <a:t>The Most Difficult Part of Your Job</a:t>
            </a:r>
            <a:endParaRPr lang="en-US" b="1" dirty="0"/>
          </a:p>
          <a:p>
            <a:pPr marL="457200" indent="-457200">
              <a:lnSpc>
                <a:spcPct val="150000"/>
              </a:lnSpc>
              <a:buFont typeface="Wingdings" charset="2"/>
              <a:buChar char="v"/>
            </a:pPr>
            <a:r>
              <a:rPr lang="en-US" b="1" dirty="0" smtClean="0"/>
              <a:t>A Favorite Hobby or Past time as a Child</a:t>
            </a:r>
          </a:p>
          <a:p>
            <a:pPr marL="457200" indent="-457200">
              <a:lnSpc>
                <a:spcPct val="150000"/>
              </a:lnSpc>
              <a:buFont typeface="Wingdings" charset="2"/>
              <a:buChar char="v"/>
            </a:pPr>
            <a:r>
              <a:rPr lang="en-US" b="1" dirty="0" smtClean="0"/>
              <a:t>What You Want to get out of </a:t>
            </a:r>
            <a:r>
              <a:rPr lang="en-US" b="1" dirty="0" err="1" smtClean="0"/>
              <a:t>ChefConf</a:t>
            </a:r>
            <a:endParaRPr lang="en-US" b="1" dirty="0" smtClean="0"/>
          </a:p>
        </p:txBody>
      </p:sp>
    </p:spTree>
    <p:extLst>
      <p:ext uri="{BB962C8B-B14F-4D97-AF65-F5344CB8AC3E}">
        <p14:creationId xmlns:p14="http://schemas.microsoft.com/office/powerpoint/2010/main" val="821760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a:t>
            </a:r>
            <a:r>
              <a:rPr lang="en-US" dirty="0" err="1" smtClean="0"/>
              <a:t>spec_helper</a:t>
            </a:r>
            <a:r>
              <a:rPr lang="en-US" dirty="0" smtClean="0"/>
              <a:t>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chefspec</a:t>
            </a:r>
            <a:r>
              <a:rPr lang="en-US" dirty="0"/>
              <a:t>'</a:t>
            </a:r>
          </a:p>
          <a:p>
            <a:r>
              <a:rPr lang="en-US" dirty="0"/>
              <a:t>require '</a:t>
            </a:r>
            <a:r>
              <a:rPr lang="en-US" dirty="0" err="1"/>
              <a:t>chefspec</a:t>
            </a:r>
            <a:r>
              <a:rPr lang="en-US" dirty="0"/>
              <a:t>/</a:t>
            </a:r>
            <a:r>
              <a:rPr lang="en-US" dirty="0" err="1"/>
              <a:t>berkshelf</a:t>
            </a:r>
            <a:r>
              <a:rPr lang="en-US" dirty="0"/>
              <a:t>'</a:t>
            </a:r>
          </a:p>
          <a:p>
            <a:endParaRPr lang="en-US" dirty="0"/>
          </a:p>
          <a:p>
            <a:r>
              <a:rPr lang="en-US" dirty="0" err="1"/>
              <a:t>at_exit</a:t>
            </a:r>
            <a:r>
              <a:rPr lang="en-US" dirty="0"/>
              <a:t> { </a:t>
            </a:r>
            <a:r>
              <a:rPr lang="en-US" dirty="0" err="1"/>
              <a:t>ChefSpec</a:t>
            </a:r>
            <a:r>
              <a:rPr lang="en-US" dirty="0"/>
              <a:t>::</a:t>
            </a:r>
            <a:r>
              <a:rPr lang="en-US" dirty="0" err="1"/>
              <a:t>Coverage.report</a:t>
            </a:r>
            <a:r>
              <a:rPr lang="en-US" dirty="0"/>
              <a:t>! }</a:t>
            </a:r>
          </a:p>
          <a:p>
            <a:endParaRPr lang="en-US" dirty="0"/>
          </a:p>
          <a:p>
            <a:r>
              <a:rPr lang="en-US" dirty="0" err="1"/>
              <a:t>RSpec.configure</a:t>
            </a:r>
            <a:r>
              <a:rPr lang="en-US" dirty="0"/>
              <a:t> do |</a:t>
            </a:r>
            <a:r>
              <a:rPr lang="en-US" dirty="0" err="1"/>
              <a:t>config</a:t>
            </a:r>
            <a:r>
              <a:rPr lang="en-US" dirty="0"/>
              <a:t>|</a:t>
            </a:r>
          </a:p>
          <a:p>
            <a:r>
              <a:rPr lang="en-US" dirty="0"/>
              <a:t>  </a:t>
            </a:r>
            <a:r>
              <a:rPr lang="en-US" dirty="0" err="1"/>
              <a:t>config.color</a:t>
            </a:r>
            <a:r>
              <a:rPr lang="en-US" dirty="0"/>
              <a:t> = true</a:t>
            </a:r>
          </a:p>
          <a:p>
            <a:r>
              <a:rPr lang="en-US" dirty="0"/>
              <a:t>end</a:t>
            </a:r>
          </a:p>
          <a:p>
            <a:endParaRPr lang="en-US" dirty="0"/>
          </a:p>
          <a:p>
            <a:r>
              <a:rPr lang="en-US" dirty="0"/>
              <a:t># puts $LOAD_PATH</a:t>
            </a:r>
          </a:p>
          <a:p>
            <a:r>
              <a:rPr lang="en-US" dirty="0"/>
              <a:t># ... define test helpers and content in this file</a:t>
            </a:r>
          </a:p>
        </p:txBody>
      </p:sp>
      <p:sp>
        <p:nvSpPr>
          <p:cNvPr id="4" name="Text Placeholder 3"/>
          <p:cNvSpPr>
            <a:spLocks noGrp="1"/>
          </p:cNvSpPr>
          <p:nvPr>
            <p:ph type="body" sz="quarter" idx="11"/>
          </p:nvPr>
        </p:nvSpPr>
        <p:spPr/>
        <p:txBody>
          <a:bodyPr/>
          <a:lstStyle/>
          <a:p>
            <a:r>
              <a:rPr lang="en-US" dirty="0" smtClean="0"/>
              <a:t>~/ark/spec/</a:t>
            </a:r>
            <a:r>
              <a:rPr lang="en-US" dirty="0" err="1" smtClean="0"/>
              <a:t>spec_helper.rb</a:t>
            </a:r>
            <a:endParaRPr lang="en-US" dirty="0"/>
          </a:p>
        </p:txBody>
      </p:sp>
    </p:spTree>
    <p:extLst>
      <p:ext uri="{BB962C8B-B14F-4D97-AF65-F5344CB8AC3E}">
        <p14:creationId xmlns:p14="http://schemas.microsoft.com/office/powerpoint/2010/main" val="20475501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r>
              <a:rPr lang="en-US" sz="2400" dirty="0"/>
              <a:t>/opt/</a:t>
            </a:r>
            <a:r>
              <a:rPr lang="en-US" sz="2400" dirty="0" err="1"/>
              <a:t>chefdk</a:t>
            </a:r>
            <a:r>
              <a:rPr lang="en-US" sz="2400" dirty="0"/>
              <a:t>/embedded/lib/ruby/gems/2.1.0/gems/uuidtools-2.1.5/lib</a:t>
            </a:r>
          </a:p>
          <a:p>
            <a:r>
              <a:rPr lang="en-US" sz="2400" dirty="0"/>
              <a:t>/Users/</a:t>
            </a:r>
            <a:r>
              <a:rPr lang="en-US" sz="2400" dirty="0" err="1"/>
              <a:t>franklinwebber</a:t>
            </a:r>
            <a:r>
              <a:rPr lang="en-US" sz="2400" dirty="0" smtClean="0"/>
              <a:t>/ark</a:t>
            </a:r>
            <a:r>
              <a:rPr lang="en-US" sz="2400" dirty="0"/>
              <a:t>/spec</a:t>
            </a:r>
          </a:p>
          <a:p>
            <a:r>
              <a:rPr lang="en-US" sz="2400" dirty="0"/>
              <a:t>/Users/</a:t>
            </a:r>
            <a:r>
              <a:rPr lang="en-US" sz="2400" dirty="0" err="1"/>
              <a:t>franklinwebber</a:t>
            </a:r>
            <a:r>
              <a:rPr lang="en-US" sz="2400" dirty="0"/>
              <a:t>/.</a:t>
            </a:r>
            <a:r>
              <a:rPr lang="en-US" sz="2400" dirty="0" err="1"/>
              <a:t>chefdk</a:t>
            </a:r>
            <a:r>
              <a:rPr lang="en-US" sz="2400" dirty="0"/>
              <a:t>/gem/ruby/2.1.0/gems/rspec-support-3.4.1/lib</a:t>
            </a:r>
          </a:p>
          <a:p>
            <a:r>
              <a:rPr lang="en-US" sz="2400" dirty="0"/>
              <a:t>/Users/</a:t>
            </a:r>
            <a:r>
              <a:rPr lang="en-US" sz="2400" dirty="0" err="1"/>
              <a:t>franklinwebber</a:t>
            </a:r>
            <a:r>
              <a:rPr lang="en-US" sz="2400" dirty="0"/>
              <a:t>/.</a:t>
            </a:r>
            <a:r>
              <a:rPr lang="en-US" sz="2400" dirty="0" err="1"/>
              <a:t>chefdk</a:t>
            </a:r>
            <a:r>
              <a:rPr lang="en-US" sz="2400" dirty="0"/>
              <a:t>/gem/ruby/2.1.0/gems/rspec-core-3.4.4/lib</a:t>
            </a:r>
          </a:p>
          <a:p>
            <a:r>
              <a:rPr lang="en-US" sz="2400" dirty="0"/>
              <a:t>/opt/</a:t>
            </a:r>
            <a:r>
              <a:rPr lang="en-US" sz="2400" dirty="0" err="1"/>
              <a:t>chefdk</a:t>
            </a:r>
            <a:r>
              <a:rPr lang="en-US" sz="2400" dirty="0"/>
              <a:t>/embedded/lib/ruby/gems/2.1.0/gems/net-ssh-3.1.1/lib</a:t>
            </a:r>
          </a:p>
          <a:p>
            <a:r>
              <a:rPr lang="en-US" sz="2400" dirty="0"/>
              <a:t>/opt/</a:t>
            </a:r>
            <a:r>
              <a:rPr lang="en-US" sz="2400" dirty="0" err="1"/>
              <a:t>chefdk</a:t>
            </a:r>
            <a:r>
              <a:rPr lang="en-US" sz="2400" dirty="0"/>
              <a:t>/embedded/lib/ruby/gems/2.1.0/gems/fauxhai-3.5.0/lib</a:t>
            </a:r>
          </a:p>
          <a:p>
            <a:r>
              <a:rPr lang="en-US" sz="2400" dirty="0"/>
              <a:t>/opt/</a:t>
            </a:r>
            <a:r>
              <a:rPr lang="en-US" sz="2400" dirty="0" err="1"/>
              <a:t>chefdk</a:t>
            </a:r>
            <a:r>
              <a:rPr lang="en-US" sz="2400" dirty="0"/>
              <a:t>/embedded/lib/ruby/gems/2.1.0/gems/diff-lcs-1.2.5/lib</a:t>
            </a:r>
          </a:p>
          <a:p>
            <a:r>
              <a:rPr lang="en-US" sz="2400" dirty="0"/>
              <a:t>/Users/</a:t>
            </a:r>
            <a:r>
              <a:rPr lang="en-US" sz="2400" dirty="0" err="1"/>
              <a:t>franklinwebber</a:t>
            </a:r>
            <a:r>
              <a:rPr lang="en-US" sz="2400" dirty="0"/>
              <a:t>/.</a:t>
            </a:r>
            <a:r>
              <a:rPr lang="en-US" sz="2400" dirty="0" err="1"/>
              <a:t>chefdk</a:t>
            </a:r>
            <a:r>
              <a:rPr lang="en-US" sz="2400" dirty="0"/>
              <a:t>/gem/ruby/2.1.0/gems/rspec-expectations-3.4.0/lib</a:t>
            </a:r>
          </a:p>
          <a:p>
            <a:r>
              <a:rPr lang="en-US" sz="2400" dirty="0"/>
              <a:t>/Users/</a:t>
            </a:r>
            <a:r>
              <a:rPr lang="en-US" sz="2400" dirty="0" err="1"/>
              <a:t>franklinwebber</a:t>
            </a:r>
            <a:r>
              <a:rPr lang="en-US" sz="2400" dirty="0"/>
              <a:t>/.</a:t>
            </a:r>
            <a:r>
              <a:rPr lang="en-US" sz="2400" dirty="0" err="1"/>
              <a:t>chefdk</a:t>
            </a:r>
            <a:r>
              <a:rPr lang="en-US" sz="2400" dirty="0"/>
              <a:t>/gem/ruby/2.1.0/gems/rspec-mocks-3.4.1/lib</a:t>
            </a:r>
          </a:p>
          <a:p>
            <a:r>
              <a:rPr lang="en-US" sz="2400" dirty="0"/>
              <a:t>/Users/</a:t>
            </a:r>
            <a:r>
              <a:rPr lang="en-US" sz="2400" dirty="0" err="1"/>
              <a:t>franklinwebber</a:t>
            </a:r>
            <a:r>
              <a:rPr lang="en-US" sz="2400" dirty="0"/>
              <a:t>/.</a:t>
            </a:r>
            <a:r>
              <a:rPr lang="en-US" sz="2400" dirty="0" err="1"/>
              <a:t>chefdk</a:t>
            </a:r>
            <a:r>
              <a:rPr lang="en-US" sz="2400" dirty="0"/>
              <a:t>/gem/ruby/2.1.0/gems/rspec-3.4.0/</a:t>
            </a:r>
            <a:r>
              <a:rPr lang="en-US" sz="2400" dirty="0" smtClean="0"/>
              <a:t>lib</a:t>
            </a:r>
            <a:endParaRPr lang="en-US" sz="2400" dirty="0"/>
          </a:p>
        </p:txBody>
      </p:sp>
      <p:sp>
        <p:nvSpPr>
          <p:cNvPr id="9" name="Text Placeholder 8"/>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10" name="Content Placeholder 9"/>
          <p:cNvSpPr>
            <a:spLocks noGrp="1"/>
          </p:cNvSpPr>
          <p:nvPr>
            <p:ph sz="quarter" idx="12"/>
          </p:nvPr>
        </p:nvSpPr>
        <p:spPr>
          <a:xfrm>
            <a:off x="1127883" y="2768896"/>
            <a:ext cx="14420850" cy="557213"/>
          </a:xfrm>
        </p:spPr>
        <p:txBody>
          <a:bodyPr/>
          <a:lstStyle/>
          <a:p>
            <a:endParaRPr lang="en-US" dirty="0"/>
          </a:p>
        </p:txBody>
      </p:sp>
      <p:sp>
        <p:nvSpPr>
          <p:cNvPr id="7" name="Title 6"/>
          <p:cNvSpPr>
            <a:spLocks noGrp="1"/>
          </p:cNvSpPr>
          <p:nvPr>
            <p:ph type="title"/>
          </p:nvPr>
        </p:nvSpPr>
        <p:spPr/>
        <p:txBody>
          <a:bodyPr/>
          <a:lstStyle/>
          <a:p>
            <a:r>
              <a:rPr lang="en-US" dirty="0" smtClean="0"/>
              <a:t>Viewing the $LOAD_PATH</a:t>
            </a:r>
            <a:endParaRPr lang="en-US" dirty="0"/>
          </a:p>
        </p:txBody>
      </p:sp>
    </p:spTree>
    <p:extLst>
      <p:ext uri="{BB962C8B-B14F-4D97-AF65-F5344CB8AC3E}">
        <p14:creationId xmlns:p14="http://schemas.microsoft.com/office/powerpoint/2010/main" val="5108789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Greater </a:t>
            </a:r>
            <a:r>
              <a:rPr lang="en-US" sz="6600" dirty="0" err="1" smtClean="0"/>
              <a:t>require_relative</a:t>
            </a:r>
            <a:endParaRPr lang="en-US" dirty="0"/>
          </a:p>
        </p:txBody>
      </p:sp>
      <p:sp>
        <p:nvSpPr>
          <p:cNvPr id="3" name="Subtitle 2"/>
          <p:cNvSpPr>
            <a:spLocks noGrp="1"/>
          </p:cNvSpPr>
          <p:nvPr>
            <p:ph type="subTitle" idx="1"/>
          </p:nvPr>
        </p:nvSpPr>
        <p:spPr/>
        <p:txBody>
          <a:bodyPr/>
          <a:lstStyle/>
          <a:p>
            <a:r>
              <a:rPr lang="en-US" dirty="0"/>
              <a:t>Ruby tries to load the library named string relative to the requiring file's path. If the file's path cannot be determined a </a:t>
            </a:r>
            <a:r>
              <a:rPr lang="en-US" dirty="0" err="1"/>
              <a:t>LoadError</a:t>
            </a:r>
            <a:r>
              <a:rPr lang="en-US" dirty="0"/>
              <a:t> is raised. If a file is loaded true is returned and false otherwise.</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/Gv8QdI</a:t>
            </a:r>
            <a:endParaRPr lang="en-US" sz="3200" dirty="0" smtClean="0"/>
          </a:p>
        </p:txBody>
      </p:sp>
    </p:spTree>
    <p:extLst>
      <p:ext uri="{BB962C8B-B14F-4D97-AF65-F5344CB8AC3E}">
        <p14:creationId xmlns:p14="http://schemas.microsoft.com/office/powerpoint/2010/main" val="27359474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helper method</a:t>
            </a:r>
            <a:endParaRPr lang="en-US" dirty="0"/>
          </a:p>
        </p:txBody>
      </p:sp>
      <p:sp>
        <p:nvSpPr>
          <p:cNvPr id="3" name="Subtitle 2"/>
          <p:cNvSpPr>
            <a:spLocks noGrp="1"/>
          </p:cNvSpPr>
          <p:nvPr>
            <p:ph type="subTitle" idx="1"/>
          </p:nvPr>
        </p:nvSpPr>
        <p:spPr/>
        <p:txBody>
          <a:bodyPr/>
          <a:lstStyle/>
          <a:p>
            <a:r>
              <a:rPr lang="en-US" dirty="0" smtClean="0"/>
              <a:t>You can define a Ruby method that takes care of some of the tedious work of retrieving node attributes.</a:t>
            </a:r>
            <a:endParaRPr lang="en-US" dirty="0"/>
          </a:p>
        </p:txBody>
      </p:sp>
    </p:spTree>
    <p:extLst>
      <p:ext uri="{BB962C8B-B14F-4D97-AF65-F5344CB8AC3E}">
        <p14:creationId xmlns:p14="http://schemas.microsoft.com/office/powerpoint/2010/main" val="183380584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Viewing the Repetition of Retrieving Attributes</a:t>
            </a:r>
            <a:endParaRPr lang="en-US" dirty="0"/>
          </a:p>
        </p:txBody>
      </p:sp>
      <p:sp>
        <p:nvSpPr>
          <p:cNvPr id="3" name="Content Placeholder 2"/>
          <p:cNvSpPr>
            <a:spLocks noGrp="1"/>
          </p:cNvSpPr>
          <p:nvPr>
            <p:ph sz="quarter" idx="10"/>
          </p:nvPr>
        </p:nvSpPr>
        <p:spPr/>
        <p:txBody>
          <a:bodyPr/>
          <a:lstStyle/>
          <a:p>
            <a:r>
              <a:rPr lang="en-US" dirty="0"/>
              <a:t> </a:t>
            </a:r>
            <a:r>
              <a:rPr lang="en-US" dirty="0" smtClean="0"/>
              <a:t>   </a:t>
            </a:r>
          </a:p>
          <a:p>
            <a:r>
              <a:rPr lang="en-US" dirty="0"/>
              <a:t> </a:t>
            </a:r>
            <a:r>
              <a:rPr lang="en-US" dirty="0" smtClean="0"/>
              <a:t>   it </a:t>
            </a:r>
            <a:r>
              <a:rPr lang="en-US" dirty="0"/>
              <a:t>"apache mirror" do</a:t>
            </a:r>
          </a:p>
          <a:p>
            <a:r>
              <a:rPr lang="en-US" dirty="0"/>
              <a:t>      attribute = </a:t>
            </a:r>
            <a:r>
              <a:rPr lang="en-US" dirty="0" err="1"/>
              <a:t>chef_run.node</a:t>
            </a:r>
            <a:r>
              <a:rPr lang="en-US" dirty="0"/>
              <a:t>['ark']['</a:t>
            </a:r>
            <a:r>
              <a:rPr lang="en-US" dirty="0" err="1"/>
              <a:t>apache_mirror</a:t>
            </a:r>
            <a:r>
              <a:rPr lang="en-US" dirty="0"/>
              <a:t>']</a:t>
            </a:r>
          </a:p>
          <a:p>
            <a:r>
              <a:rPr lang="en-US" dirty="0"/>
              <a:t>      expect(attribute).to </a:t>
            </a:r>
            <a:r>
              <a:rPr lang="en-US" dirty="0" err="1"/>
              <a:t>eq</a:t>
            </a:r>
            <a:r>
              <a:rPr lang="en-US" dirty="0"/>
              <a:t> "http://</a:t>
            </a:r>
            <a:r>
              <a:rPr lang="en-US" dirty="0" err="1"/>
              <a:t>apache.mirrors.tds.net</a:t>
            </a:r>
            <a:r>
              <a:rPr lang="en-US" dirty="0"/>
              <a:t>"</a:t>
            </a:r>
          </a:p>
          <a:p>
            <a:r>
              <a:rPr lang="en-US" dirty="0"/>
              <a:t>    end</a:t>
            </a:r>
          </a:p>
          <a:p>
            <a:endParaRPr lang="en-US" dirty="0"/>
          </a:p>
          <a:p>
            <a:r>
              <a:rPr lang="en-US" dirty="0"/>
              <a:t>    it "prefix root" do</a:t>
            </a:r>
          </a:p>
          <a:p>
            <a:r>
              <a:rPr lang="en-US" dirty="0"/>
              <a:t>      attribute = </a:t>
            </a:r>
            <a:r>
              <a:rPr lang="en-US" dirty="0" err="1"/>
              <a:t>chef_run.node</a:t>
            </a:r>
            <a:r>
              <a:rPr lang="en-US" dirty="0"/>
              <a:t>['ark']['</a:t>
            </a:r>
            <a:r>
              <a:rPr lang="en-US" dirty="0" err="1"/>
              <a:t>prefix_root</a:t>
            </a:r>
            <a:r>
              <a:rPr lang="en-US" dirty="0"/>
              <a:t>']</a:t>
            </a:r>
          </a:p>
          <a:p>
            <a:r>
              <a:rPr lang="en-US" dirty="0"/>
              <a:t>      expect(attribute).to </a:t>
            </a:r>
            <a:r>
              <a:rPr lang="en-US" dirty="0" err="1"/>
              <a:t>eq</a:t>
            </a:r>
            <a:r>
              <a:rPr lang="en-US" dirty="0"/>
              <a:t> "/</a:t>
            </a:r>
            <a:r>
              <a:rPr lang="en-US" dirty="0" err="1"/>
              <a:t>usr</a:t>
            </a:r>
            <a:r>
              <a:rPr lang="en-US" dirty="0"/>
              <a:t>/local"</a:t>
            </a:r>
          </a:p>
          <a:p>
            <a:r>
              <a:rPr lang="en-US" dirty="0"/>
              <a:t>    end</a:t>
            </a:r>
          </a:p>
        </p:txBody>
      </p:sp>
    </p:spTree>
    <p:extLst>
      <p:ext uri="{BB962C8B-B14F-4D97-AF65-F5344CB8AC3E}">
        <p14:creationId xmlns:p14="http://schemas.microsoft.com/office/powerpoint/2010/main" val="36855174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Refactoring with let to help ease the pain</a:t>
            </a:r>
            <a:endParaRPr lang="en-US" dirty="0"/>
          </a:p>
        </p:txBody>
      </p:sp>
      <p:sp>
        <p:nvSpPr>
          <p:cNvPr id="3" name="Content Placeholder 2"/>
          <p:cNvSpPr>
            <a:spLocks noGrp="1"/>
          </p:cNvSpPr>
          <p:nvPr>
            <p:ph sz="quarter" idx="10"/>
          </p:nvPr>
        </p:nvSpPr>
        <p:spPr/>
        <p:txBody>
          <a:bodyPr>
            <a:normAutofit/>
          </a:bodyPr>
          <a:lstStyle/>
          <a:p>
            <a:r>
              <a:rPr lang="en-US" sz="2600" dirty="0"/>
              <a:t> </a:t>
            </a:r>
            <a:r>
              <a:rPr lang="en-US" sz="2600" dirty="0" smtClean="0"/>
              <a:t>   let(:node) do</a:t>
            </a:r>
          </a:p>
          <a:p>
            <a:r>
              <a:rPr lang="en-US" sz="2600" dirty="0"/>
              <a:t> </a:t>
            </a:r>
            <a:r>
              <a:rPr lang="en-US" sz="2600" dirty="0" smtClean="0"/>
              <a:t>     </a:t>
            </a:r>
            <a:r>
              <a:rPr lang="en-US" sz="2600" dirty="0" err="1" smtClean="0"/>
              <a:t>chef_run.node</a:t>
            </a:r>
            <a:endParaRPr lang="en-US" sz="2600" dirty="0" smtClean="0"/>
          </a:p>
          <a:p>
            <a:r>
              <a:rPr lang="en-US" sz="2600" dirty="0"/>
              <a:t> </a:t>
            </a:r>
            <a:r>
              <a:rPr lang="en-US" sz="2600" dirty="0" smtClean="0"/>
              <a:t>   end</a:t>
            </a:r>
          </a:p>
          <a:p>
            <a:r>
              <a:rPr lang="en-US" sz="2600" dirty="0"/>
              <a:t> </a:t>
            </a:r>
            <a:r>
              <a:rPr lang="en-US" sz="2600" dirty="0" smtClean="0"/>
              <a:t>   </a:t>
            </a:r>
          </a:p>
          <a:p>
            <a:r>
              <a:rPr lang="en-US" sz="2600" dirty="0"/>
              <a:t> </a:t>
            </a:r>
            <a:r>
              <a:rPr lang="en-US" sz="2600" dirty="0" smtClean="0"/>
              <a:t>   it </a:t>
            </a:r>
            <a:r>
              <a:rPr lang="en-US" sz="2600" dirty="0"/>
              <a:t>"apache mirror" do</a:t>
            </a:r>
          </a:p>
          <a:p>
            <a:r>
              <a:rPr lang="en-US" sz="2600" dirty="0"/>
              <a:t>      attribute = </a:t>
            </a:r>
            <a:r>
              <a:rPr lang="en-US" sz="2600" dirty="0" smtClean="0"/>
              <a:t>node</a:t>
            </a:r>
            <a:r>
              <a:rPr lang="en-US" sz="2600" dirty="0"/>
              <a:t>['ark']['</a:t>
            </a:r>
            <a:r>
              <a:rPr lang="en-US" sz="2600" dirty="0" err="1"/>
              <a:t>apache_mirror</a:t>
            </a:r>
            <a:r>
              <a:rPr lang="en-US" sz="2600" dirty="0"/>
              <a:t>']</a:t>
            </a:r>
          </a:p>
          <a:p>
            <a:r>
              <a:rPr lang="en-US" sz="2600" dirty="0"/>
              <a:t>      expect(attribute).to </a:t>
            </a:r>
            <a:r>
              <a:rPr lang="en-US" sz="2600" dirty="0" err="1"/>
              <a:t>eq</a:t>
            </a:r>
            <a:r>
              <a:rPr lang="en-US" sz="2600" dirty="0"/>
              <a:t> "http://</a:t>
            </a:r>
            <a:r>
              <a:rPr lang="en-US" sz="2600" dirty="0" err="1"/>
              <a:t>apache.mirrors.tds.net</a:t>
            </a:r>
            <a:r>
              <a:rPr lang="en-US" sz="2600" dirty="0"/>
              <a:t>"</a:t>
            </a:r>
          </a:p>
          <a:p>
            <a:r>
              <a:rPr lang="en-US" sz="2600" dirty="0"/>
              <a:t>    end</a:t>
            </a:r>
          </a:p>
          <a:p>
            <a:endParaRPr lang="en-US" sz="2600" dirty="0"/>
          </a:p>
          <a:p>
            <a:r>
              <a:rPr lang="en-US" sz="2600" dirty="0"/>
              <a:t>    it "prefix root" do</a:t>
            </a:r>
          </a:p>
          <a:p>
            <a:r>
              <a:rPr lang="en-US" sz="2600" dirty="0"/>
              <a:t>      attribute = </a:t>
            </a:r>
            <a:r>
              <a:rPr lang="en-US" sz="2600" dirty="0" smtClean="0"/>
              <a:t>node</a:t>
            </a:r>
            <a:r>
              <a:rPr lang="en-US" sz="2600" dirty="0"/>
              <a:t>['ark']['</a:t>
            </a:r>
            <a:r>
              <a:rPr lang="en-US" sz="2600" dirty="0" err="1"/>
              <a:t>prefix_root</a:t>
            </a:r>
            <a:r>
              <a:rPr lang="en-US" sz="2600" dirty="0"/>
              <a:t>']</a:t>
            </a:r>
          </a:p>
          <a:p>
            <a:r>
              <a:rPr lang="en-US" sz="2600" dirty="0"/>
              <a:t>      expect(attribute).to </a:t>
            </a:r>
            <a:r>
              <a:rPr lang="en-US" sz="2600" dirty="0" err="1"/>
              <a:t>eq</a:t>
            </a:r>
            <a:r>
              <a:rPr lang="en-US" sz="2600" dirty="0"/>
              <a:t> "/</a:t>
            </a:r>
            <a:r>
              <a:rPr lang="en-US" sz="2600" dirty="0" err="1"/>
              <a:t>usr</a:t>
            </a:r>
            <a:r>
              <a:rPr lang="en-US" sz="2600" dirty="0"/>
              <a:t>/local"</a:t>
            </a:r>
          </a:p>
          <a:p>
            <a:r>
              <a:rPr lang="en-US" sz="2600" dirty="0"/>
              <a:t>    end</a:t>
            </a:r>
          </a:p>
        </p:txBody>
      </p:sp>
      <p:sp>
        <p:nvSpPr>
          <p:cNvPr id="5" name="Text Placeholder 4"/>
          <p:cNvSpPr>
            <a:spLocks noGrp="1"/>
          </p:cNvSpPr>
          <p:nvPr>
            <p:ph type="body" sz="quarter" idx="12"/>
          </p:nvPr>
        </p:nvSpPr>
        <p:spPr>
          <a:xfrm>
            <a:off x="621430" y="1364182"/>
            <a:ext cx="14925911" cy="1381437"/>
          </a:xfrm>
        </p:spPr>
        <p:txBody>
          <a:bodyPr/>
          <a:lstStyle/>
          <a:p>
            <a:endParaRPr lang="en-US" dirty="0"/>
          </a:p>
        </p:txBody>
      </p:sp>
      <p:sp>
        <p:nvSpPr>
          <p:cNvPr id="9" name="Text Placeholder 4"/>
          <p:cNvSpPr>
            <a:spLocks noGrp="1"/>
          </p:cNvSpPr>
          <p:nvPr>
            <p:ph type="body" sz="quarter" idx="12"/>
          </p:nvPr>
        </p:nvSpPr>
        <p:spPr>
          <a:xfrm>
            <a:off x="628650" y="3743325"/>
            <a:ext cx="14925675" cy="531813"/>
          </a:xfrm>
        </p:spPr>
        <p:txBody>
          <a:bodyPr/>
          <a:lstStyle/>
          <a:p>
            <a:endParaRPr lang="en-US"/>
          </a:p>
        </p:txBody>
      </p:sp>
      <p:sp>
        <p:nvSpPr>
          <p:cNvPr id="10" name="Text Placeholder 4"/>
          <p:cNvSpPr>
            <a:spLocks noGrp="1"/>
          </p:cNvSpPr>
          <p:nvPr>
            <p:ph type="body" sz="quarter" idx="12"/>
          </p:nvPr>
        </p:nvSpPr>
        <p:spPr>
          <a:xfrm>
            <a:off x="599622" y="6181725"/>
            <a:ext cx="14925675" cy="531813"/>
          </a:xfrm>
        </p:spPr>
        <p:txBody>
          <a:bodyPr/>
          <a:lstStyle/>
          <a:p>
            <a:endParaRPr lang="en-US"/>
          </a:p>
        </p:txBody>
      </p:sp>
    </p:spTree>
    <p:extLst>
      <p:ext uri="{BB962C8B-B14F-4D97-AF65-F5344CB8AC3E}">
        <p14:creationId xmlns:p14="http://schemas.microsoft.com/office/powerpoint/2010/main" val="33951228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Implementing a Helper Method</a:t>
            </a:r>
            <a:endParaRPr lang="en-US" dirty="0"/>
          </a:p>
        </p:txBody>
      </p:sp>
      <p:sp>
        <p:nvSpPr>
          <p:cNvPr id="3" name="Content Placeholder 2"/>
          <p:cNvSpPr>
            <a:spLocks noGrp="1"/>
          </p:cNvSpPr>
          <p:nvPr>
            <p:ph sz="quarter" idx="10"/>
          </p:nvPr>
        </p:nvSpPr>
        <p:spPr/>
        <p:txBody>
          <a:bodyPr>
            <a:noAutofit/>
          </a:bodyPr>
          <a:lstStyle/>
          <a:p>
            <a:pPr>
              <a:lnSpc>
                <a:spcPct val="120000"/>
              </a:lnSpc>
            </a:pPr>
            <a:r>
              <a:rPr lang="en-US" sz="2400" dirty="0"/>
              <a:t> </a:t>
            </a:r>
            <a:r>
              <a:rPr lang="en-US" sz="2400" dirty="0" smtClean="0"/>
              <a:t>   let(:node) do</a:t>
            </a:r>
          </a:p>
          <a:p>
            <a:pPr>
              <a:lnSpc>
                <a:spcPct val="120000"/>
              </a:lnSpc>
            </a:pPr>
            <a:r>
              <a:rPr lang="en-US" sz="2400" dirty="0"/>
              <a:t> </a:t>
            </a:r>
            <a:r>
              <a:rPr lang="en-US" sz="2400" dirty="0" smtClean="0"/>
              <a:t>     </a:t>
            </a:r>
            <a:r>
              <a:rPr lang="en-US" sz="2400" dirty="0" err="1" smtClean="0"/>
              <a:t>chef_run.node</a:t>
            </a:r>
            <a:endParaRPr lang="en-US" sz="2400" dirty="0" smtClean="0"/>
          </a:p>
          <a:p>
            <a:pPr>
              <a:lnSpc>
                <a:spcPct val="120000"/>
              </a:lnSpc>
            </a:pPr>
            <a:r>
              <a:rPr lang="en-US" sz="2400" dirty="0"/>
              <a:t> </a:t>
            </a:r>
            <a:r>
              <a:rPr lang="en-US" sz="2400" dirty="0" smtClean="0"/>
              <a:t>   end</a:t>
            </a:r>
          </a:p>
          <a:p>
            <a:pPr>
              <a:lnSpc>
                <a:spcPct val="120000"/>
              </a:lnSpc>
            </a:pPr>
            <a:endParaRPr lang="en-US" sz="2400" dirty="0"/>
          </a:p>
          <a:p>
            <a:pPr>
              <a:lnSpc>
                <a:spcPct val="120000"/>
              </a:lnSpc>
            </a:pPr>
            <a:r>
              <a:rPr lang="en-US" sz="2400" dirty="0" smtClean="0"/>
              <a:t>    </a:t>
            </a:r>
            <a:r>
              <a:rPr lang="en-US" sz="2400" dirty="0" err="1" smtClean="0"/>
              <a:t>def</a:t>
            </a:r>
            <a:r>
              <a:rPr lang="en-US" sz="2400" dirty="0" smtClean="0"/>
              <a:t> attribute(name)</a:t>
            </a:r>
          </a:p>
          <a:p>
            <a:pPr>
              <a:lnSpc>
                <a:spcPct val="120000"/>
              </a:lnSpc>
            </a:pPr>
            <a:r>
              <a:rPr lang="en-US" sz="2400" dirty="0" smtClean="0"/>
              <a:t>      node[</a:t>
            </a:r>
            <a:r>
              <a:rPr lang="en-US" sz="2400" dirty="0" err="1" smtClean="0"/>
              <a:t>described_cookbook</a:t>
            </a:r>
            <a:r>
              <a:rPr lang="en-US" sz="2400" dirty="0" smtClean="0"/>
              <a:t>][name]</a:t>
            </a:r>
          </a:p>
          <a:p>
            <a:pPr>
              <a:lnSpc>
                <a:spcPct val="120000"/>
              </a:lnSpc>
            </a:pPr>
            <a:r>
              <a:rPr lang="en-US" sz="2400" dirty="0"/>
              <a:t> </a:t>
            </a:r>
            <a:r>
              <a:rPr lang="en-US" sz="2400" dirty="0" smtClean="0"/>
              <a:t>   end    </a:t>
            </a:r>
          </a:p>
          <a:p>
            <a:pPr>
              <a:lnSpc>
                <a:spcPct val="120000"/>
              </a:lnSpc>
            </a:pPr>
            <a:r>
              <a:rPr lang="en-US" sz="2400" dirty="0"/>
              <a:t> </a:t>
            </a:r>
            <a:r>
              <a:rPr lang="en-US" sz="2400" dirty="0" smtClean="0"/>
              <a:t>   it </a:t>
            </a:r>
            <a:r>
              <a:rPr lang="en-US" sz="2400" dirty="0"/>
              <a:t>"apache mirror" do</a:t>
            </a:r>
          </a:p>
          <a:p>
            <a:pPr>
              <a:lnSpc>
                <a:spcPct val="120000"/>
              </a:lnSpc>
            </a:pPr>
            <a:r>
              <a:rPr lang="en-US" sz="2400" dirty="0" smtClean="0"/>
              <a:t>      expect</a:t>
            </a:r>
            <a:r>
              <a:rPr lang="en-US" sz="2400" dirty="0"/>
              <a:t>(</a:t>
            </a:r>
            <a:r>
              <a:rPr lang="en-US" sz="2400" dirty="0" smtClean="0"/>
              <a:t>attribute('</a:t>
            </a:r>
            <a:r>
              <a:rPr lang="en-US" sz="2400" dirty="0" err="1" smtClean="0"/>
              <a:t>apache_mirror</a:t>
            </a:r>
            <a:r>
              <a:rPr lang="en-US" sz="2400" dirty="0" smtClean="0"/>
              <a:t>')).</a:t>
            </a:r>
            <a:r>
              <a:rPr lang="en-US" sz="2400" dirty="0"/>
              <a:t>to </a:t>
            </a:r>
            <a:r>
              <a:rPr lang="en-US" sz="2400" dirty="0" err="1"/>
              <a:t>eq</a:t>
            </a:r>
            <a:r>
              <a:rPr lang="en-US" sz="2400" dirty="0"/>
              <a:t> "http://</a:t>
            </a:r>
            <a:r>
              <a:rPr lang="en-US" sz="2400" dirty="0" err="1" smtClean="0"/>
              <a:t>apache.mirr</a:t>
            </a:r>
            <a:r>
              <a:rPr lang="en-US" sz="2400" dirty="0" smtClean="0"/>
              <a:t>...</a:t>
            </a:r>
            <a:r>
              <a:rPr lang="en-US" sz="2400" dirty="0" err="1" smtClean="0"/>
              <a:t>.net</a:t>
            </a:r>
            <a:r>
              <a:rPr lang="en-US" sz="2400" dirty="0"/>
              <a:t>"</a:t>
            </a:r>
          </a:p>
          <a:p>
            <a:pPr>
              <a:lnSpc>
                <a:spcPct val="120000"/>
              </a:lnSpc>
            </a:pPr>
            <a:r>
              <a:rPr lang="en-US" sz="2400" dirty="0"/>
              <a:t>    end</a:t>
            </a:r>
          </a:p>
          <a:p>
            <a:pPr>
              <a:lnSpc>
                <a:spcPct val="120000"/>
              </a:lnSpc>
            </a:pPr>
            <a:endParaRPr lang="en-US" sz="2400" dirty="0"/>
          </a:p>
          <a:p>
            <a:pPr>
              <a:lnSpc>
                <a:spcPct val="120000"/>
              </a:lnSpc>
            </a:pPr>
            <a:r>
              <a:rPr lang="en-US" sz="2400" dirty="0"/>
              <a:t>    it "prefix root" do</a:t>
            </a:r>
          </a:p>
          <a:p>
            <a:pPr>
              <a:lnSpc>
                <a:spcPct val="120000"/>
              </a:lnSpc>
            </a:pPr>
            <a:r>
              <a:rPr lang="en-US" sz="2400" dirty="0" smtClean="0"/>
              <a:t>      expect</a:t>
            </a:r>
            <a:r>
              <a:rPr lang="en-US" sz="2400" dirty="0"/>
              <a:t>(</a:t>
            </a:r>
            <a:r>
              <a:rPr lang="en-US" sz="2400" dirty="0" smtClean="0"/>
              <a:t>attribute('</a:t>
            </a:r>
            <a:r>
              <a:rPr lang="en-US" sz="2400" dirty="0" err="1" smtClean="0"/>
              <a:t>prefix_root</a:t>
            </a:r>
            <a:r>
              <a:rPr lang="en-US" sz="2400" dirty="0" smtClean="0"/>
              <a:t>'))</a:t>
            </a:r>
            <a:r>
              <a:rPr lang="en-US" sz="2400" dirty="0"/>
              <a:t>.to </a:t>
            </a:r>
            <a:r>
              <a:rPr lang="en-US" sz="2400" dirty="0" err="1"/>
              <a:t>eq</a:t>
            </a:r>
            <a:r>
              <a:rPr lang="en-US" sz="2400" dirty="0"/>
              <a:t> "/</a:t>
            </a:r>
            <a:r>
              <a:rPr lang="en-US" sz="2400" dirty="0" err="1"/>
              <a:t>usr</a:t>
            </a:r>
            <a:r>
              <a:rPr lang="en-US" sz="2400" dirty="0"/>
              <a:t>/local"</a:t>
            </a:r>
          </a:p>
          <a:p>
            <a:pPr>
              <a:lnSpc>
                <a:spcPct val="120000"/>
              </a:lnSpc>
            </a:pPr>
            <a:r>
              <a:rPr lang="en-US" sz="2400" dirty="0"/>
              <a:t>    end</a:t>
            </a:r>
          </a:p>
        </p:txBody>
      </p:sp>
      <p:sp>
        <p:nvSpPr>
          <p:cNvPr id="9" name="Text Placeholder 4"/>
          <p:cNvSpPr>
            <a:spLocks noGrp="1"/>
          </p:cNvSpPr>
          <p:nvPr>
            <p:ph type="body" sz="quarter" idx="12"/>
          </p:nvPr>
        </p:nvSpPr>
        <p:spPr>
          <a:xfrm>
            <a:off x="628650" y="5735007"/>
            <a:ext cx="14925675" cy="531813"/>
          </a:xfrm>
        </p:spPr>
        <p:txBody>
          <a:bodyPr/>
          <a:lstStyle/>
          <a:p>
            <a:endParaRPr lang="en-US" dirty="0"/>
          </a:p>
        </p:txBody>
      </p:sp>
      <p:sp>
        <p:nvSpPr>
          <p:cNvPr id="10" name="Text Placeholder 4"/>
          <p:cNvSpPr>
            <a:spLocks noGrp="1"/>
          </p:cNvSpPr>
          <p:nvPr>
            <p:ph type="body" sz="quarter" idx="12"/>
          </p:nvPr>
        </p:nvSpPr>
        <p:spPr>
          <a:xfrm>
            <a:off x="571400" y="7814580"/>
            <a:ext cx="14925675" cy="531813"/>
          </a:xfrm>
        </p:spPr>
        <p:txBody>
          <a:bodyPr/>
          <a:lstStyle/>
          <a:p>
            <a:endParaRPr lang="en-US" dirty="0"/>
          </a:p>
        </p:txBody>
      </p:sp>
      <p:sp>
        <p:nvSpPr>
          <p:cNvPr id="11" name="Text Placeholder 4"/>
          <p:cNvSpPr>
            <a:spLocks noGrp="1"/>
          </p:cNvSpPr>
          <p:nvPr>
            <p:ph type="body" sz="quarter" idx="12"/>
          </p:nvPr>
        </p:nvSpPr>
        <p:spPr>
          <a:xfrm>
            <a:off x="621430" y="3642113"/>
            <a:ext cx="14925911" cy="1381437"/>
          </a:xfrm>
        </p:spPr>
        <p:txBody>
          <a:bodyPr/>
          <a:lstStyle/>
          <a:p>
            <a:endParaRPr lang="en-US" dirty="0"/>
          </a:p>
        </p:txBody>
      </p:sp>
    </p:spTree>
    <p:extLst>
      <p:ext uri="{BB962C8B-B14F-4D97-AF65-F5344CB8AC3E}">
        <p14:creationId xmlns:p14="http://schemas.microsoft.com/office/powerpoint/2010/main" val="20657523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Ray of </a:t>
            </a:r>
            <a:r>
              <a:rPr lang="en-US" sz="6600" dirty="0" err="1" smtClean="0"/>
              <a:t>shared_context</a:t>
            </a:r>
            <a:endParaRPr lang="en-US" dirty="0"/>
          </a:p>
        </p:txBody>
      </p:sp>
      <p:sp>
        <p:nvSpPr>
          <p:cNvPr id="3" name="Subtitle 2"/>
          <p:cNvSpPr>
            <a:spLocks noGrp="1"/>
          </p:cNvSpPr>
          <p:nvPr>
            <p:ph type="subTitle" idx="1"/>
          </p:nvPr>
        </p:nvSpPr>
        <p:spPr/>
        <p:txBody>
          <a:bodyPr/>
          <a:lstStyle/>
          <a:p>
            <a:r>
              <a:rPr lang="en-US" dirty="0"/>
              <a:t>Use </a:t>
            </a:r>
            <a:r>
              <a:rPr lang="en-US" dirty="0" err="1"/>
              <a:t>shared_context</a:t>
            </a:r>
            <a:r>
              <a:rPr lang="en-US" dirty="0"/>
              <a:t> to define a block that will be evaluated in the context of example groups either explicitly, using </a:t>
            </a:r>
            <a:r>
              <a:rPr lang="en-US" dirty="0" err="1"/>
              <a:t>include_context</a:t>
            </a:r>
            <a:r>
              <a:rPr lang="en-US" dirty="0"/>
              <a:t>, or implicitly by matching </a:t>
            </a:r>
            <a:r>
              <a:rPr lang="en-US" dirty="0" err="1"/>
              <a:t>metdata</a:t>
            </a:r>
            <a:r>
              <a:rPr lang="en-US" dirty="0"/>
              <a:t>.</a:t>
            </a:r>
          </a:p>
        </p:txBody>
      </p:sp>
      <p:sp>
        <p:nvSpPr>
          <p:cNvPr id="6" name="TextBox 5"/>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smtClean="0"/>
              <a:t>/R0ujTA</a:t>
            </a:r>
          </a:p>
        </p:txBody>
      </p:sp>
    </p:spTree>
    <p:extLst>
      <p:ext uri="{BB962C8B-B14F-4D97-AF65-F5344CB8AC3E}">
        <p14:creationId xmlns:p14="http://schemas.microsoft.com/office/powerpoint/2010/main" val="41464034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More than Examples</a:t>
            </a:r>
            <a:endParaRPr lang="en-US" dirty="0"/>
          </a:p>
        </p:txBody>
      </p:sp>
      <p:sp>
        <p:nvSpPr>
          <p:cNvPr id="3" name="Content Placeholder 2"/>
          <p:cNvSpPr>
            <a:spLocks noGrp="1"/>
          </p:cNvSpPr>
          <p:nvPr>
            <p:ph sz="quarter" idx="10"/>
          </p:nvPr>
        </p:nvSpPr>
        <p:spPr/>
        <p:txBody>
          <a:bodyPr/>
          <a:lstStyle/>
          <a:p>
            <a:r>
              <a:rPr lang="en-US" dirty="0"/>
              <a:t>describe 'ark::default' do</a:t>
            </a:r>
          </a:p>
          <a:p>
            <a:r>
              <a:rPr lang="en-US" dirty="0"/>
              <a:t>  context 'when no attributes are specified, on an </a:t>
            </a:r>
            <a:r>
              <a:rPr lang="en-US" dirty="0" smtClean="0"/>
              <a:t>uns...platform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smtClean="0"/>
              <a:t>SoloRunner.new</a:t>
            </a:r>
            <a:r>
              <a:rPr lang="en-US" dirty="0" smtClean="0"/>
              <a:t>(</a:t>
            </a:r>
            <a:r>
              <a:rPr lang="en-US" dirty="0" err="1" smtClean="0"/>
              <a:t>node_attributes</a:t>
            </a:r>
            <a:r>
              <a:rPr lang="en-US" dirty="0" smtClean="0"/>
              <a:t>)</a:t>
            </a:r>
            <a:endParaRPr lang="en-US" dirty="0"/>
          </a:p>
          <a:p>
            <a:r>
              <a:rPr lang="en-US" dirty="0"/>
              <a:t>      </a:t>
            </a:r>
            <a:r>
              <a:rPr lang="en-US" dirty="0" err="1"/>
              <a:t>runner.converge</a:t>
            </a:r>
            <a:r>
              <a:rPr lang="en-US" dirty="0"/>
              <a:t>(</a:t>
            </a:r>
            <a:r>
              <a:rPr lang="en-US" dirty="0" err="1"/>
              <a:t>described_recipe</a:t>
            </a:r>
            <a:r>
              <a:rPr lang="en-US" dirty="0"/>
              <a:t>)</a:t>
            </a:r>
          </a:p>
          <a:p>
            <a:r>
              <a:rPr lang="en-US" dirty="0"/>
              <a:t>    </a:t>
            </a:r>
            <a:r>
              <a:rPr lang="en-US" dirty="0" smtClean="0"/>
              <a:t>end</a:t>
            </a:r>
          </a:p>
          <a:p>
            <a:endParaRPr lang="en-US" dirty="0"/>
          </a:p>
          <a:p>
            <a:r>
              <a:rPr lang="en-US" dirty="0" smtClean="0"/>
              <a:t>    let(:</a:t>
            </a:r>
            <a:r>
              <a:rPr lang="en-US" dirty="0" err="1" smtClean="0"/>
              <a:t>node_attributes</a:t>
            </a:r>
            <a:r>
              <a:rPr lang="en-US" dirty="0" smtClean="0"/>
              <a:t>) do</a:t>
            </a:r>
          </a:p>
          <a:p>
            <a:r>
              <a:rPr lang="en-US" dirty="0"/>
              <a:t> </a:t>
            </a:r>
            <a:r>
              <a:rPr lang="en-US" dirty="0" smtClean="0"/>
              <a:t>     {}</a:t>
            </a:r>
          </a:p>
          <a:p>
            <a:r>
              <a:rPr lang="en-US" dirty="0"/>
              <a:t> </a:t>
            </a:r>
            <a:r>
              <a:rPr lang="en-US" dirty="0" smtClean="0"/>
              <a:t>   end</a:t>
            </a:r>
          </a:p>
          <a:p>
            <a:endParaRPr lang="en-US" dirty="0"/>
          </a:p>
          <a:p>
            <a:r>
              <a:rPr lang="en-US" dirty="0" smtClean="0"/>
              <a:t>    </a:t>
            </a:r>
            <a:r>
              <a:rPr lang="en-US" dirty="0" err="1" smtClean="0"/>
              <a:t>def</a:t>
            </a:r>
            <a:r>
              <a:rPr lang="en-US" dirty="0" smtClean="0"/>
              <a:t> attribute(name) ...</a:t>
            </a:r>
            <a:endParaRPr lang="en-US" dirty="0"/>
          </a:p>
        </p:txBody>
      </p:sp>
    </p:spTree>
    <p:extLst>
      <p:ext uri="{BB962C8B-B14F-4D97-AF65-F5344CB8AC3E}">
        <p14:creationId xmlns:p14="http://schemas.microsoft.com/office/powerpoint/2010/main" val="172298784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More than Examples</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err="1" smtClean="0"/>
              <a:t>shared_context</a:t>
            </a:r>
            <a:r>
              <a:rPr lang="en-US" dirty="0" smtClean="0"/>
              <a:t> 'converged recipe' do</a:t>
            </a:r>
          </a:p>
          <a:p>
            <a:r>
              <a:rPr lang="en-US" dirty="0"/>
              <a:t> let(: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a:t>SoloRunner.new</a:t>
            </a:r>
            <a:r>
              <a:rPr lang="en-US" dirty="0"/>
              <a:t>(</a:t>
            </a:r>
            <a:r>
              <a:rPr lang="en-US" dirty="0" err="1"/>
              <a:t>node_attributes</a:t>
            </a:r>
            <a:r>
              <a:rPr lang="en-US" dirty="0" smtClean="0"/>
              <a:t>)</a:t>
            </a:r>
          </a:p>
          <a:p>
            <a:r>
              <a:rPr lang="en-US" dirty="0" smtClean="0"/>
              <a:t>   </a:t>
            </a:r>
            <a:r>
              <a:rPr lang="en-US" dirty="0" err="1" smtClean="0"/>
              <a:t>runner.converge</a:t>
            </a:r>
            <a:r>
              <a:rPr lang="en-US" dirty="0"/>
              <a:t>(</a:t>
            </a:r>
            <a:r>
              <a:rPr lang="en-US" dirty="0" err="1"/>
              <a:t>described_recipe</a:t>
            </a:r>
            <a:r>
              <a:rPr lang="en-US" dirty="0"/>
              <a:t>)</a:t>
            </a:r>
          </a:p>
          <a:p>
            <a:r>
              <a:rPr lang="en-US" dirty="0"/>
              <a:t> </a:t>
            </a:r>
            <a:r>
              <a:rPr lang="en-US" dirty="0" smtClean="0"/>
              <a:t>end</a:t>
            </a:r>
            <a:endParaRPr lang="en-US" dirty="0"/>
          </a:p>
          <a:p>
            <a:endParaRPr lang="en-US" dirty="0"/>
          </a:p>
          <a:p>
            <a:r>
              <a:rPr lang="en-US" dirty="0" smtClean="0"/>
              <a:t>  let</a:t>
            </a:r>
            <a:r>
              <a:rPr lang="en-US" dirty="0"/>
              <a:t>(:</a:t>
            </a:r>
            <a:r>
              <a:rPr lang="en-US" dirty="0" err="1"/>
              <a:t>node_attributes</a:t>
            </a:r>
            <a:r>
              <a:rPr lang="en-US" dirty="0"/>
              <a:t>) do</a:t>
            </a:r>
          </a:p>
          <a:p>
            <a:r>
              <a:rPr lang="en-US" dirty="0" smtClean="0"/>
              <a:t>    </a:t>
            </a:r>
            <a:r>
              <a:rPr lang="en-US" dirty="0"/>
              <a:t>{}</a:t>
            </a:r>
          </a:p>
          <a:p>
            <a:r>
              <a:rPr lang="en-US" dirty="0" smtClean="0"/>
              <a:t>  end</a:t>
            </a:r>
            <a:endParaRPr lang="en-US" dirty="0"/>
          </a:p>
          <a:p>
            <a:endParaRPr lang="en-US" dirty="0"/>
          </a:p>
          <a:p>
            <a:r>
              <a:rPr lang="en-US" dirty="0"/>
              <a:t>  </a:t>
            </a:r>
            <a:r>
              <a:rPr lang="en-US" dirty="0" err="1" smtClean="0"/>
              <a:t>def</a:t>
            </a:r>
            <a:r>
              <a:rPr lang="en-US" dirty="0" smtClean="0"/>
              <a:t> </a:t>
            </a:r>
            <a:r>
              <a:rPr lang="en-US" dirty="0"/>
              <a:t>attribute(name) ...</a:t>
            </a:r>
          </a:p>
          <a:p>
            <a:r>
              <a:rPr lang="en-US" dirty="0" smtClean="0"/>
              <a:t>end</a:t>
            </a:r>
          </a:p>
          <a:p>
            <a:endParaRPr lang="en-US" dirty="0"/>
          </a:p>
          <a:p>
            <a:r>
              <a:rPr lang="en-US" dirty="0" smtClean="0"/>
              <a:t>describe </a:t>
            </a:r>
            <a:r>
              <a:rPr lang="en-US" dirty="0"/>
              <a:t>'ark::default' do</a:t>
            </a:r>
          </a:p>
          <a:p>
            <a:r>
              <a:rPr lang="en-US" dirty="0"/>
              <a:t>  context 'when no attributes are specified, on an </a:t>
            </a:r>
            <a:r>
              <a:rPr lang="en-US" dirty="0" smtClean="0"/>
              <a:t>uns...platform</a:t>
            </a:r>
            <a:r>
              <a:rPr lang="en-US" dirty="0"/>
              <a:t>' </a:t>
            </a:r>
            <a:r>
              <a:rPr lang="en-US" dirty="0" smtClean="0"/>
              <a:t>do</a:t>
            </a:r>
          </a:p>
          <a:p>
            <a:r>
              <a:rPr lang="en-US" dirty="0"/>
              <a:t> </a:t>
            </a:r>
            <a:r>
              <a:rPr lang="en-US" dirty="0" smtClean="0"/>
              <a:t>   </a:t>
            </a:r>
            <a:r>
              <a:rPr lang="en-US" dirty="0" err="1" smtClean="0"/>
              <a:t>include_context</a:t>
            </a:r>
            <a:r>
              <a:rPr lang="en-US" dirty="0" smtClean="0"/>
              <a:t> 'converged recipe' </a:t>
            </a:r>
            <a:endParaRPr lang="en-US" dirty="0"/>
          </a:p>
        </p:txBody>
      </p:sp>
      <p:sp>
        <p:nvSpPr>
          <p:cNvPr id="5" name="Text Placeholder 4"/>
          <p:cNvSpPr>
            <a:spLocks noGrp="1"/>
          </p:cNvSpPr>
          <p:nvPr>
            <p:ph type="body" sz="quarter" idx="12"/>
          </p:nvPr>
        </p:nvSpPr>
        <p:spPr>
          <a:xfrm>
            <a:off x="621430" y="7583714"/>
            <a:ext cx="14925911" cy="454620"/>
          </a:xfrm>
        </p:spPr>
        <p:txBody>
          <a:bodyPr/>
          <a:lstStyle/>
          <a:p>
            <a:endParaRPr lang="en-US" dirty="0"/>
          </a:p>
        </p:txBody>
      </p:sp>
      <p:sp>
        <p:nvSpPr>
          <p:cNvPr id="6" name="Text Placeholder 4"/>
          <p:cNvSpPr>
            <a:spLocks noGrp="1"/>
          </p:cNvSpPr>
          <p:nvPr>
            <p:ph type="body" sz="quarter" idx="12"/>
          </p:nvPr>
        </p:nvSpPr>
        <p:spPr>
          <a:xfrm>
            <a:off x="621430" y="1366762"/>
            <a:ext cx="14925911" cy="5019523"/>
          </a:xfrm>
        </p:spPr>
        <p:txBody>
          <a:bodyPr/>
          <a:lstStyle/>
          <a:p>
            <a:endParaRPr lang="en-US" dirty="0"/>
          </a:p>
        </p:txBody>
      </p:sp>
    </p:spTree>
    <p:extLst>
      <p:ext uri="{BB962C8B-B14F-4D97-AF65-F5344CB8AC3E}">
        <p14:creationId xmlns:p14="http://schemas.microsoft.com/office/powerpoint/2010/main" val="393293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smtClean="0">
                <a:latin typeface="Courier New" charset="0"/>
                <a:ea typeface="Courier New" charset="0"/>
                <a:cs typeface="Courier New" charset="0"/>
              </a:rPr>
              <a:t> 9:00 -  9:30 – Introductions</a:t>
            </a:r>
          </a:p>
          <a:p>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9:30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10:20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Finding the Ark</a:t>
            </a:r>
          </a:p>
          <a:p>
            <a:r>
              <a:rPr lang="en-US" sz="3600" b="1" dirty="0" smtClean="0">
                <a:latin typeface="Courier New" charset="0"/>
                <a:ea typeface="Courier New" charset="0"/>
                <a:cs typeface="Courier New" charset="0"/>
              </a:rPr>
              <a:t>10:20 - 10:30 </a:t>
            </a:r>
            <a:r>
              <a:rPr lang="en-US" sz="3600" b="1" dirty="0">
                <a:latin typeface="Courier New" charset="0"/>
                <a:ea typeface="Courier New" charset="0"/>
                <a:cs typeface="Courier New" charset="0"/>
              </a:rPr>
              <a:t>–</a:t>
            </a:r>
            <a:r>
              <a:rPr lang="en-US" sz="3600" b="1" dirty="0" smtClean="0">
                <a:latin typeface="Courier New" charset="0"/>
                <a:ea typeface="Courier New" charset="0"/>
                <a:cs typeface="Courier New" charset="0"/>
              </a:rPr>
              <a:t> BREAK</a:t>
            </a:r>
          </a:p>
          <a:p>
            <a:r>
              <a:rPr lang="en-US" sz="3600" b="1" dirty="0" smtClean="0">
                <a:latin typeface="Courier New" charset="0"/>
                <a:ea typeface="Courier New" charset="0"/>
                <a:cs typeface="Courier New" charset="0"/>
              </a:rPr>
              <a:t>10:30 - 11:20 – Unraveling the Power of the Ark</a:t>
            </a:r>
          </a:p>
          <a:p>
            <a:r>
              <a:rPr lang="en-US" sz="3600" b="1" dirty="0" smtClean="0">
                <a:latin typeface="Courier New" charset="0"/>
                <a:ea typeface="Courier New" charset="0"/>
                <a:cs typeface="Courier New" charset="0"/>
              </a:rPr>
              <a:t>11:20 - </a:t>
            </a:r>
            <a:r>
              <a:rPr lang="en-US" sz="3600" b="1" dirty="0">
                <a:latin typeface="Courier New" charset="0"/>
                <a:ea typeface="Courier New" charset="0"/>
                <a:cs typeface="Courier New" charset="0"/>
              </a:rPr>
              <a:t>11:30 – </a:t>
            </a:r>
            <a:r>
              <a:rPr lang="en-US" sz="3600" b="1" dirty="0" smtClean="0">
                <a:latin typeface="Courier New" charset="0"/>
                <a:ea typeface="Courier New" charset="0"/>
                <a:cs typeface="Courier New" charset="0"/>
              </a:rPr>
              <a:t>BREAK</a:t>
            </a:r>
          </a:p>
          <a:p>
            <a:r>
              <a:rPr lang="en-US" sz="3600" b="1" dirty="0" smtClean="0">
                <a:latin typeface="Courier New" charset="0"/>
                <a:ea typeface="Courier New" charset="0"/>
                <a:cs typeface="Courier New" charset="0"/>
              </a:rPr>
              <a:t>11:30 - 12:20 </a:t>
            </a:r>
            <a:r>
              <a:rPr lang="en-US" sz="3600" b="1" dirty="0">
                <a:latin typeface="Courier New" charset="0"/>
                <a:ea typeface="Courier New" charset="0"/>
                <a:cs typeface="Courier New" charset="0"/>
              </a:rPr>
              <a:t>–</a:t>
            </a:r>
            <a:r>
              <a:rPr lang="en-US" sz="3600" b="1" dirty="0" smtClean="0">
                <a:latin typeface="Courier New" charset="0"/>
                <a:ea typeface="Courier New" charset="0"/>
                <a:cs typeface="Courier New" charset="0"/>
              </a:rPr>
              <a:t> The Ark's Power Realized</a:t>
            </a:r>
          </a:p>
          <a:p>
            <a:r>
              <a:rPr lang="en-US" sz="3600" b="1" dirty="0" smtClean="0">
                <a:latin typeface="Courier New" charset="0"/>
                <a:ea typeface="Courier New" charset="0"/>
                <a:cs typeface="Courier New" charset="0"/>
              </a:rPr>
              <a:t>12:20 - </a:t>
            </a:r>
            <a:r>
              <a:rPr lang="en-US" sz="3600" b="1" dirty="0">
                <a:latin typeface="Courier New" charset="0"/>
                <a:ea typeface="Courier New" charset="0"/>
                <a:cs typeface="Courier New" charset="0"/>
              </a:rPr>
              <a:t>13:45 </a:t>
            </a:r>
            <a:r>
              <a:rPr lang="en-US" sz="3600" b="1" dirty="0" smtClean="0">
                <a:latin typeface="Courier New" charset="0"/>
                <a:ea typeface="Courier New" charset="0"/>
                <a:cs typeface="Courier New" charset="0"/>
              </a:rPr>
              <a:t>– LUNCH</a:t>
            </a:r>
          </a:p>
        </p:txBody>
      </p:sp>
    </p:spTree>
    <p:extLst>
      <p:ext uri="{BB962C8B-B14F-4D97-AF65-F5344CB8AC3E}">
        <p14:creationId xmlns:p14="http://schemas.microsoft.com/office/powerpoint/2010/main" val="8029087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alias_example_group_to</a:t>
            </a:r>
            <a:endParaRPr lang="en-US" dirty="0"/>
          </a:p>
        </p:txBody>
      </p:sp>
      <p:sp>
        <p:nvSpPr>
          <p:cNvPr id="3" name="Subtitle 2"/>
          <p:cNvSpPr>
            <a:spLocks noGrp="1"/>
          </p:cNvSpPr>
          <p:nvPr>
            <p:ph type="subTitle" idx="1"/>
          </p:nvPr>
        </p:nvSpPr>
        <p:spPr/>
        <p:txBody>
          <a:bodyPr/>
          <a:lstStyle/>
          <a:p>
            <a:r>
              <a:rPr lang="en-US" b="1" dirty="0"/>
              <a:t>describe</a:t>
            </a:r>
            <a:r>
              <a:rPr lang="en-US" dirty="0"/>
              <a:t> and </a:t>
            </a:r>
            <a:r>
              <a:rPr lang="en-US" b="1" dirty="0"/>
              <a:t>context</a:t>
            </a:r>
            <a:r>
              <a:rPr lang="en-US" dirty="0"/>
              <a:t> are the default aliases for </a:t>
            </a:r>
            <a:r>
              <a:rPr lang="en-US" b="1" dirty="0" err="1"/>
              <a:t>example_group</a:t>
            </a:r>
            <a:r>
              <a:rPr lang="en-US" dirty="0"/>
              <a:t>. You can define your own aliases for </a:t>
            </a:r>
            <a:r>
              <a:rPr lang="en-US" b="1" dirty="0" err="1"/>
              <a:t>example_group</a:t>
            </a:r>
            <a:r>
              <a:rPr lang="en-US" dirty="0"/>
              <a:t> and give those custom aliases default metadata.</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a:t>
            </a:r>
            <a:r>
              <a:rPr lang="en-US" sz="3200" dirty="0" err="1"/>
              <a:t>DfUChL</a:t>
            </a:r>
            <a:endParaRPr lang="en-US" sz="3200" dirty="0" smtClean="0"/>
          </a:p>
        </p:txBody>
      </p:sp>
    </p:spTree>
    <p:extLst>
      <p:ext uri="{BB962C8B-B14F-4D97-AF65-F5344CB8AC3E}">
        <p14:creationId xmlns:p14="http://schemas.microsoft.com/office/powerpoint/2010/main" val="12515924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Viewing a Spec with </a:t>
            </a:r>
            <a:r>
              <a:rPr lang="en-US" dirty="0" err="1" smtClean="0"/>
              <a:t>include_context</a:t>
            </a:r>
            <a:endParaRPr lang="en-US" dirty="0"/>
          </a:p>
        </p:txBody>
      </p:sp>
      <p:sp>
        <p:nvSpPr>
          <p:cNvPr id="5" name="Content Placeholder 4"/>
          <p:cNvSpPr>
            <a:spLocks noGrp="1"/>
          </p:cNvSpPr>
          <p:nvPr>
            <p:ph sz="quarter" idx="10"/>
          </p:nvPr>
        </p:nvSpPr>
        <p:spPr/>
        <p:txBody>
          <a:bodyPr>
            <a:normAutofit/>
          </a:bodyPr>
          <a:lstStyle/>
          <a:p>
            <a:endParaRPr lang="en-US" dirty="0" smtClean="0"/>
          </a:p>
          <a:p>
            <a:r>
              <a:rPr lang="en-US" dirty="0" smtClean="0"/>
              <a:t>describe </a:t>
            </a:r>
            <a:r>
              <a:rPr lang="en-US" dirty="0"/>
              <a:t>'ark::default' do</a:t>
            </a:r>
          </a:p>
          <a:p>
            <a:r>
              <a:rPr lang="en-US" dirty="0"/>
              <a:t>  context 'when no attributes are specified, on an </a:t>
            </a:r>
            <a:r>
              <a:rPr lang="en-US" dirty="0" smtClean="0"/>
              <a:t>.</a:t>
            </a:r>
            <a:r>
              <a:rPr lang="en-US" dirty="0"/>
              <a:t>..platform' do</a:t>
            </a:r>
          </a:p>
          <a:p>
            <a:r>
              <a:rPr lang="en-US" dirty="0"/>
              <a:t>    </a:t>
            </a:r>
            <a:r>
              <a:rPr lang="en-US" dirty="0" err="1"/>
              <a:t>include_context</a:t>
            </a:r>
            <a:r>
              <a:rPr lang="en-US" dirty="0"/>
              <a:t> 'converged recipe</a:t>
            </a:r>
            <a:r>
              <a:rPr lang="en-US" dirty="0" smtClean="0"/>
              <a:t>'</a:t>
            </a:r>
          </a:p>
          <a:p>
            <a:endParaRPr lang="en-US" dirty="0"/>
          </a:p>
          <a:p>
            <a:r>
              <a:rPr lang="en-US" dirty="0"/>
              <a:t> </a:t>
            </a:r>
            <a:r>
              <a:rPr lang="en-US" dirty="0" smtClean="0"/>
              <a:t>   # ... examples ...</a:t>
            </a:r>
          </a:p>
          <a:p>
            <a:endParaRPr lang="en-US" dirty="0"/>
          </a:p>
          <a:p>
            <a:r>
              <a:rPr lang="en-US" dirty="0" smtClean="0"/>
              <a:t>  end</a:t>
            </a:r>
          </a:p>
          <a:p>
            <a:endParaRPr lang="en-US" dirty="0"/>
          </a:p>
          <a:p>
            <a:r>
              <a:rPr lang="en-US" dirty="0" smtClean="0"/>
              <a:t>  # ... other contexts ...</a:t>
            </a:r>
          </a:p>
          <a:p>
            <a:r>
              <a:rPr lang="en-US" dirty="0" smtClean="0"/>
              <a:t>end</a:t>
            </a:r>
          </a:p>
        </p:txBody>
      </p:sp>
      <p:sp>
        <p:nvSpPr>
          <p:cNvPr id="8" name="Text Placeholder 7"/>
          <p:cNvSpPr>
            <a:spLocks noGrp="1"/>
          </p:cNvSpPr>
          <p:nvPr>
            <p:ph type="body" sz="quarter" idx="11"/>
          </p:nvPr>
        </p:nvSpPr>
        <p:spPr/>
        <p:txBody>
          <a:bodyPr/>
          <a:lstStyle/>
          <a:p>
            <a:r>
              <a:rPr lang="en-US" dirty="0" smtClean="0"/>
              <a:t>~/ark</a:t>
            </a:r>
            <a:r>
              <a:rPr lang="en-US" dirty="0" smtClean="0"/>
              <a:t>/spec/unit/recipes/</a:t>
            </a:r>
            <a:r>
              <a:rPr lang="en-US" dirty="0" err="1" smtClean="0"/>
              <a:t>default_spec.rb</a:t>
            </a:r>
            <a:endParaRPr lang="en-US" dirty="0"/>
          </a:p>
        </p:txBody>
      </p:sp>
    </p:spTree>
    <p:extLst>
      <p:ext uri="{BB962C8B-B14F-4D97-AF65-F5344CB8AC3E}">
        <p14:creationId xmlns:p14="http://schemas.microsoft.com/office/powerpoint/2010/main" val="29400765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Refactoring the Spec to auto include the context</a:t>
            </a:r>
            <a:endParaRPr lang="en-US" sz="4800" dirty="0"/>
          </a:p>
        </p:txBody>
      </p:sp>
      <p:sp>
        <p:nvSpPr>
          <p:cNvPr id="5" name="Content Placeholder 4"/>
          <p:cNvSpPr>
            <a:spLocks noGrp="1"/>
          </p:cNvSpPr>
          <p:nvPr>
            <p:ph sz="quarter" idx="10"/>
          </p:nvPr>
        </p:nvSpPr>
        <p:spPr/>
        <p:txBody>
          <a:bodyPr/>
          <a:lstStyle/>
          <a:p>
            <a:endParaRPr lang="en-US" dirty="0" smtClean="0"/>
          </a:p>
          <a:p>
            <a:r>
              <a:rPr lang="en-US" dirty="0" err="1" smtClean="0"/>
              <a:t>describe_recipe</a:t>
            </a:r>
            <a:r>
              <a:rPr lang="en-US" dirty="0" smtClean="0"/>
              <a:t> </a:t>
            </a:r>
            <a:r>
              <a:rPr lang="en-US" dirty="0"/>
              <a:t>'ark::default' do</a:t>
            </a:r>
          </a:p>
          <a:p>
            <a:r>
              <a:rPr lang="en-US" dirty="0"/>
              <a:t>  context 'when no attributes are specified, on an uns...platform' do</a:t>
            </a:r>
          </a:p>
          <a:p>
            <a:r>
              <a:rPr lang="en-US" dirty="0"/>
              <a:t>    </a:t>
            </a:r>
            <a:r>
              <a:rPr lang="en-US" dirty="0" err="1"/>
              <a:t>include_context</a:t>
            </a:r>
            <a:r>
              <a:rPr lang="en-US" dirty="0"/>
              <a:t> 'converged recipe</a:t>
            </a:r>
            <a:r>
              <a:rPr lang="en-US" dirty="0" smtClean="0"/>
              <a:t>'</a:t>
            </a:r>
          </a:p>
          <a:p>
            <a:endParaRPr lang="en-US" dirty="0"/>
          </a:p>
          <a:p>
            <a:r>
              <a:rPr lang="en-US" dirty="0"/>
              <a:t> </a:t>
            </a:r>
            <a:r>
              <a:rPr lang="en-US" dirty="0" smtClean="0"/>
              <a:t>   # ... examples ...</a:t>
            </a:r>
          </a:p>
          <a:p>
            <a:endParaRPr lang="en-US" dirty="0"/>
          </a:p>
          <a:p>
            <a:r>
              <a:rPr lang="en-US" dirty="0" smtClean="0"/>
              <a:t>  end</a:t>
            </a:r>
          </a:p>
          <a:p>
            <a:endParaRPr lang="en-US" dirty="0"/>
          </a:p>
          <a:p>
            <a:r>
              <a:rPr lang="en-US" dirty="0" smtClean="0"/>
              <a:t>  # ... other contexts</a:t>
            </a:r>
          </a:p>
          <a:p>
            <a:r>
              <a:rPr lang="en-US" dirty="0" smtClean="0"/>
              <a:t>end</a:t>
            </a:r>
          </a:p>
        </p:txBody>
      </p:sp>
      <p:sp>
        <p:nvSpPr>
          <p:cNvPr id="3" name="Text Placeholder 2"/>
          <p:cNvSpPr>
            <a:spLocks noGrp="1"/>
          </p:cNvSpPr>
          <p:nvPr>
            <p:ph type="body" sz="quarter" idx="11"/>
          </p:nvPr>
        </p:nvSpPr>
        <p:spPr>
          <a:xfrm>
            <a:off x="610834" y="2917738"/>
            <a:ext cx="14925911" cy="544634"/>
          </a:xfrm>
        </p:spPr>
        <p:txBody>
          <a:bodyPr/>
          <a:lstStyle/>
          <a:p>
            <a:endParaRPr lang="en-US" dirty="0"/>
          </a:p>
        </p:txBody>
      </p:sp>
      <p:sp>
        <p:nvSpPr>
          <p:cNvPr id="6" name="Text Placeholder 5"/>
          <p:cNvSpPr>
            <a:spLocks noGrp="1"/>
          </p:cNvSpPr>
          <p:nvPr>
            <p:ph type="body" sz="quarter" idx="12"/>
          </p:nvPr>
        </p:nvSpPr>
        <p:spPr>
          <a:xfrm>
            <a:off x="621430" y="1835896"/>
            <a:ext cx="14925911" cy="626533"/>
          </a:xfrm>
        </p:spPr>
        <p:txBody>
          <a:bodyPr/>
          <a:lstStyle/>
          <a:p>
            <a:endParaRPr lang="en-US" dirty="0"/>
          </a:p>
        </p:txBody>
      </p:sp>
    </p:spTree>
    <p:extLst>
      <p:ext uri="{BB962C8B-B14F-4D97-AF65-F5344CB8AC3E}">
        <p14:creationId xmlns:p14="http://schemas.microsoft.com/office/powerpoint/2010/main" val="36701185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4400" dirty="0" smtClean="0"/>
              <a:t>Defining the alias and tying it to the </a:t>
            </a:r>
            <a:r>
              <a:rPr lang="en-US" sz="4400" dirty="0" err="1" smtClean="0"/>
              <a:t>shared_context</a:t>
            </a:r>
            <a:endParaRPr lang="en-US" sz="4400" dirty="0"/>
          </a:p>
        </p:txBody>
      </p:sp>
      <p:sp>
        <p:nvSpPr>
          <p:cNvPr id="7" name="Content Placeholder 6"/>
          <p:cNvSpPr>
            <a:spLocks noGrp="1"/>
          </p:cNvSpPr>
          <p:nvPr>
            <p:ph sz="quarter" idx="10"/>
          </p:nvPr>
        </p:nvSpPr>
        <p:spPr/>
        <p:txBody>
          <a:bodyPr>
            <a:normAutofit/>
          </a:bodyPr>
          <a:lstStyle/>
          <a:p>
            <a:r>
              <a:rPr lang="en-US" dirty="0"/>
              <a:t>require '</a:t>
            </a:r>
            <a:r>
              <a:rPr lang="en-US" dirty="0" err="1"/>
              <a:t>chefspec</a:t>
            </a:r>
            <a:r>
              <a:rPr lang="en-US" dirty="0"/>
              <a:t>'</a:t>
            </a:r>
          </a:p>
          <a:p>
            <a:r>
              <a:rPr lang="en-US" dirty="0"/>
              <a:t>require '</a:t>
            </a:r>
            <a:r>
              <a:rPr lang="en-US" dirty="0" err="1"/>
              <a:t>chefspec</a:t>
            </a:r>
            <a:r>
              <a:rPr lang="en-US" dirty="0"/>
              <a:t>/</a:t>
            </a:r>
            <a:r>
              <a:rPr lang="en-US" dirty="0" err="1"/>
              <a:t>berkshelf</a:t>
            </a:r>
            <a:r>
              <a:rPr lang="en-US" dirty="0"/>
              <a:t>'</a:t>
            </a:r>
          </a:p>
          <a:p>
            <a:endParaRPr lang="en-US" dirty="0"/>
          </a:p>
          <a:p>
            <a:r>
              <a:rPr lang="en-US" dirty="0" err="1"/>
              <a:t>at_exit</a:t>
            </a:r>
            <a:r>
              <a:rPr lang="en-US" dirty="0"/>
              <a:t> { </a:t>
            </a:r>
            <a:r>
              <a:rPr lang="en-US" dirty="0" err="1"/>
              <a:t>ChefSpec</a:t>
            </a:r>
            <a:r>
              <a:rPr lang="en-US" dirty="0"/>
              <a:t>::</a:t>
            </a:r>
            <a:r>
              <a:rPr lang="en-US" dirty="0" err="1"/>
              <a:t>Coverage.report</a:t>
            </a:r>
            <a:r>
              <a:rPr lang="en-US" dirty="0"/>
              <a:t>! }</a:t>
            </a:r>
          </a:p>
          <a:p>
            <a:endParaRPr lang="en-US" dirty="0"/>
          </a:p>
          <a:p>
            <a:r>
              <a:rPr lang="en-US" dirty="0" err="1"/>
              <a:t>RSpec.configure</a:t>
            </a:r>
            <a:r>
              <a:rPr lang="en-US" dirty="0"/>
              <a:t> do |</a:t>
            </a:r>
            <a:r>
              <a:rPr lang="en-US" dirty="0" err="1"/>
              <a:t>config</a:t>
            </a:r>
            <a:r>
              <a:rPr lang="en-US" dirty="0"/>
              <a:t>|</a:t>
            </a:r>
          </a:p>
          <a:p>
            <a:r>
              <a:rPr lang="en-US" dirty="0"/>
              <a:t>  </a:t>
            </a:r>
            <a:r>
              <a:rPr lang="en-US" dirty="0" err="1"/>
              <a:t>config.color</a:t>
            </a:r>
            <a:r>
              <a:rPr lang="en-US" dirty="0"/>
              <a:t> = </a:t>
            </a:r>
            <a:r>
              <a:rPr lang="en-US" dirty="0" smtClean="0"/>
              <a:t>true</a:t>
            </a:r>
          </a:p>
          <a:p>
            <a:r>
              <a:rPr lang="en-US" dirty="0"/>
              <a:t> </a:t>
            </a:r>
            <a:r>
              <a:rPr lang="en-US" dirty="0" smtClean="0"/>
              <a:t> </a:t>
            </a:r>
            <a:r>
              <a:rPr lang="en-US" dirty="0" err="1" smtClean="0"/>
              <a:t>config.alias_example_group_to</a:t>
            </a:r>
            <a:r>
              <a:rPr lang="en-US" dirty="0" smtClean="0"/>
              <a:t> :</a:t>
            </a:r>
            <a:r>
              <a:rPr lang="en-US" dirty="0" err="1" smtClean="0"/>
              <a:t>describe_recipe</a:t>
            </a:r>
            <a:r>
              <a:rPr lang="en-US" dirty="0" smtClean="0"/>
              <a:t>, :type =&gt; :recipe</a:t>
            </a:r>
            <a:endParaRPr lang="en-US" dirty="0"/>
          </a:p>
          <a:p>
            <a:r>
              <a:rPr lang="en-US" dirty="0"/>
              <a:t>end</a:t>
            </a:r>
          </a:p>
          <a:p>
            <a:endParaRPr lang="en-US" dirty="0" smtClean="0"/>
          </a:p>
          <a:p>
            <a:r>
              <a:rPr lang="en-US" dirty="0" err="1"/>
              <a:t>shared_context</a:t>
            </a:r>
            <a:r>
              <a:rPr lang="en-US" dirty="0"/>
              <a:t> 'converged recipe</a:t>
            </a:r>
            <a:r>
              <a:rPr lang="en-US" dirty="0" smtClean="0"/>
              <a:t>', :type =&gt; :recipe </a:t>
            </a:r>
            <a:r>
              <a:rPr lang="en-US" dirty="0"/>
              <a:t>do</a:t>
            </a:r>
          </a:p>
          <a:p>
            <a:endParaRPr lang="en-US" dirty="0" smtClean="0"/>
          </a:p>
          <a:p>
            <a:endParaRPr lang="en-US" dirty="0"/>
          </a:p>
        </p:txBody>
      </p:sp>
      <p:sp>
        <p:nvSpPr>
          <p:cNvPr id="8" name="Text Placeholder 7"/>
          <p:cNvSpPr>
            <a:spLocks noGrp="1"/>
          </p:cNvSpPr>
          <p:nvPr>
            <p:ph type="body" sz="quarter" idx="11"/>
          </p:nvPr>
        </p:nvSpPr>
        <p:spPr/>
        <p:txBody>
          <a:bodyPr/>
          <a:lstStyle/>
          <a:p>
            <a:r>
              <a:rPr lang="en-US" dirty="0" smtClean="0"/>
              <a:t>~/ark/spec/</a:t>
            </a:r>
            <a:r>
              <a:rPr lang="en-US" dirty="0" err="1" smtClean="0"/>
              <a:t>spec_helper.rb</a:t>
            </a:r>
            <a:endParaRPr lang="en-US" dirty="0"/>
          </a:p>
        </p:txBody>
      </p:sp>
      <p:sp>
        <p:nvSpPr>
          <p:cNvPr id="10" name="Text Placeholder 9"/>
          <p:cNvSpPr>
            <a:spLocks noGrp="1"/>
          </p:cNvSpPr>
          <p:nvPr>
            <p:ph type="body" sz="quarter" idx="13"/>
          </p:nvPr>
        </p:nvSpPr>
        <p:spPr>
          <a:xfrm>
            <a:off x="1135042" y="5791458"/>
            <a:ext cx="14404273" cy="626533"/>
          </a:xfrm>
        </p:spPr>
        <p:txBody>
          <a:bodyPr/>
          <a:lstStyle/>
          <a:p>
            <a:endParaRPr lang="en-US" dirty="0"/>
          </a:p>
        </p:txBody>
      </p:sp>
      <p:sp>
        <p:nvSpPr>
          <p:cNvPr id="11" name="Text Placeholder 9"/>
          <p:cNvSpPr>
            <a:spLocks noGrp="1"/>
          </p:cNvSpPr>
          <p:nvPr>
            <p:ph type="body" sz="quarter" idx="13"/>
          </p:nvPr>
        </p:nvSpPr>
        <p:spPr>
          <a:xfrm>
            <a:off x="1106014" y="7419477"/>
            <a:ext cx="14404273" cy="626533"/>
          </a:xfrm>
        </p:spPr>
        <p:txBody>
          <a:bodyPr/>
          <a:lstStyle/>
          <a:p>
            <a:endParaRPr lang="en-US" dirty="0"/>
          </a:p>
        </p:txBody>
      </p:sp>
    </p:spTree>
    <p:extLst>
      <p:ext uri="{BB962C8B-B14F-4D97-AF65-F5344CB8AC3E}">
        <p14:creationId xmlns:p14="http://schemas.microsoft.com/office/powerpoint/2010/main" val="13294647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1689628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90000"/>
              </a:lnSpc>
            </a:pPr>
            <a:r>
              <a:rPr lang="en-US" dirty="0" smtClean="0"/>
              <a:t>Continue to refactor the the Ark's default recipe specification using:</a:t>
            </a:r>
          </a:p>
          <a:p>
            <a:pPr marL="0" indent="0">
              <a:lnSpc>
                <a:spcPct val="90000"/>
              </a:lnSpc>
              <a:buNone/>
            </a:pPr>
            <a:endParaRPr lang="en-US" dirty="0"/>
          </a:p>
          <a:p>
            <a:pPr>
              <a:lnSpc>
                <a:spcPct val="90000"/>
              </a:lnSpc>
              <a:buFont typeface="Wingdings" charset="2"/>
              <a:buChar char="²"/>
            </a:pPr>
            <a:r>
              <a:rPr lang="en-US" sz="3600" b="1" dirty="0"/>
              <a:t>Power Word: </a:t>
            </a:r>
            <a:r>
              <a:rPr lang="en-US" sz="3600" b="1" dirty="0" smtClean="0"/>
              <a:t>let</a:t>
            </a:r>
          </a:p>
          <a:p>
            <a:pPr>
              <a:lnSpc>
                <a:spcPct val="90000"/>
              </a:lnSpc>
              <a:buFont typeface="Wingdings" charset="2"/>
              <a:buChar char="²"/>
            </a:pPr>
            <a:r>
              <a:rPr lang="en-US" sz="3600" b="1" dirty="0" smtClean="0"/>
              <a:t>Conjure </a:t>
            </a:r>
            <a:r>
              <a:rPr lang="en-US" sz="3600" b="1" dirty="0" err="1" smtClean="0"/>
              <a:t>shared_examples</a:t>
            </a:r>
            <a:endParaRPr lang="en-US" sz="3600" b="1" dirty="0" smtClean="0"/>
          </a:p>
          <a:p>
            <a:pPr>
              <a:lnSpc>
                <a:spcPct val="90000"/>
              </a:lnSpc>
              <a:buFont typeface="Wingdings" charset="2"/>
              <a:buChar char="²"/>
            </a:pPr>
            <a:r>
              <a:rPr lang="en-US" sz="3600" b="1" dirty="0" smtClean="0"/>
              <a:t>Greater helper method</a:t>
            </a:r>
          </a:p>
          <a:p>
            <a:pPr>
              <a:lnSpc>
                <a:spcPct val="90000"/>
              </a:lnSpc>
              <a:buFont typeface="Wingdings" charset="2"/>
              <a:buChar char="²"/>
            </a:pPr>
            <a:r>
              <a:rPr lang="en-US" sz="3600" b="1" dirty="0" smtClean="0"/>
              <a:t>Ray of </a:t>
            </a:r>
            <a:r>
              <a:rPr lang="en-US" sz="3600" b="1" dirty="0" err="1" smtClean="0"/>
              <a:t>shared_context</a:t>
            </a:r>
            <a:endParaRPr lang="en-US" sz="3600" b="1" dirty="0" smtClean="0"/>
          </a:p>
          <a:p>
            <a:pPr>
              <a:lnSpc>
                <a:spcPct val="90000"/>
              </a:lnSpc>
              <a:buFont typeface="Wingdings" charset="2"/>
              <a:buChar char="²"/>
            </a:pPr>
            <a:r>
              <a:rPr lang="en-US" sz="3600" b="1" dirty="0" err="1" smtClean="0"/>
              <a:t>alias_example_group_to</a:t>
            </a:r>
            <a:endParaRPr lang="en-US" sz="36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and the size of the recipe specification has been decreased.</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00130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6779302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37740265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a:t>
            </a:r>
            <a:r>
              <a:rPr lang="en-US" dirty="0" smtClean="0"/>
              <a:t>spec/unit/recipes/</a:t>
            </a:r>
            <a:r>
              <a:rPr lang="en-US" dirty="0" err="1" smtClean="0"/>
              <a:t>default_spec.rb</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233489824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Recipe Specification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t>
            </a:r>
            <a:r>
              <a:rPr lang="en-US" dirty="0" smtClean="0"/>
              <a:t>a...d </a:t>
            </a:r>
            <a:r>
              <a:rPr lang="en-US" dirty="0"/>
              <a:t>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a:t>
            </a:r>
            <a:r>
              <a:rPr lang="en-US" dirty="0" smtClean="0"/>
              <a:t>/spec/unit/recipes/</a:t>
            </a:r>
            <a:r>
              <a:rPr lang="en-US" dirty="0" err="1" smtClean="0"/>
              <a:t>default_spec.rb</a:t>
            </a:r>
            <a:endParaRPr lang="en-US" dirty="0"/>
          </a:p>
        </p:txBody>
      </p:sp>
    </p:spTree>
    <p:extLst>
      <p:ext uri="{BB962C8B-B14F-4D97-AF65-F5344CB8AC3E}">
        <p14:creationId xmlns:p14="http://schemas.microsoft.com/office/powerpoint/2010/main" val="378509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14556094" cy="5402732"/>
          </a:xfrm>
        </p:spPr>
        <p:txBody>
          <a:bodyPr/>
          <a:lstStyle/>
          <a:p>
            <a:r>
              <a:rPr lang="en-US" sz="3600" b="1" dirty="0" smtClean="0">
                <a:latin typeface="Courier New" charset="0"/>
                <a:ea typeface="Courier New" charset="0"/>
                <a:cs typeface="Courier New" charset="0"/>
              </a:rPr>
              <a:t>12:20 - </a:t>
            </a:r>
            <a:r>
              <a:rPr lang="en-US" sz="3600" b="1" dirty="0">
                <a:latin typeface="Courier New" charset="0"/>
                <a:ea typeface="Courier New" charset="0"/>
                <a:cs typeface="Courier New" charset="0"/>
              </a:rPr>
              <a:t>13:45 </a:t>
            </a:r>
            <a:r>
              <a:rPr lang="en-US" sz="3600" b="1" dirty="0" smtClean="0">
                <a:latin typeface="Courier New" charset="0"/>
                <a:ea typeface="Courier New" charset="0"/>
                <a:cs typeface="Courier New" charset="0"/>
              </a:rPr>
              <a:t>– LUNCH</a:t>
            </a:r>
          </a:p>
          <a:p>
            <a:r>
              <a:rPr lang="en-US" sz="3600" b="1" dirty="0" smtClean="0">
                <a:latin typeface="Courier New" charset="0"/>
                <a:ea typeface="Courier New" charset="0"/>
                <a:cs typeface="Courier New" charset="0"/>
              </a:rPr>
              <a:t>13:45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14:35 – The Python's Scales</a:t>
            </a:r>
          </a:p>
          <a:p>
            <a:r>
              <a:rPr lang="en-US" sz="3600" b="1" dirty="0" smtClean="0">
                <a:latin typeface="Courier New" charset="0"/>
                <a:ea typeface="Courier New" charset="0"/>
                <a:cs typeface="Courier New" charset="0"/>
              </a:rPr>
              <a:t>14:35 - 14:45 – BREAK</a:t>
            </a:r>
          </a:p>
          <a:p>
            <a:r>
              <a:rPr lang="en-US" sz="3600" b="1" dirty="0" smtClean="0">
                <a:latin typeface="Courier New" charset="0"/>
                <a:ea typeface="Courier New" charset="0"/>
                <a:cs typeface="Courier New" charset="0"/>
              </a:rPr>
              <a:t>14:45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15:35 </a:t>
            </a:r>
            <a:r>
              <a:rPr lang="en-US" sz="3600" b="1" dirty="0">
                <a:latin typeface="Courier New" charset="0"/>
                <a:ea typeface="Courier New" charset="0"/>
                <a:cs typeface="Courier New" charset="0"/>
              </a:rPr>
              <a:t>– Challenging the Golden Cobra</a:t>
            </a:r>
          </a:p>
          <a:p>
            <a:r>
              <a:rPr lang="en-US" sz="3600" b="1" dirty="0" smtClean="0">
                <a:latin typeface="Courier New" charset="0"/>
                <a:ea typeface="Courier New" charset="0"/>
                <a:cs typeface="Courier New" charset="0"/>
              </a:rPr>
              <a:t>15:35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15:45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BREAK</a:t>
            </a:r>
          </a:p>
          <a:p>
            <a:r>
              <a:rPr lang="en-US" sz="3600" b="1" dirty="0" smtClean="0">
                <a:latin typeface="Courier New" charset="0"/>
                <a:ea typeface="Courier New" charset="0"/>
                <a:cs typeface="Courier New" charset="0"/>
              </a:rPr>
              <a:t>15:45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16:35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Securing the Power of the Ark</a:t>
            </a:r>
            <a:endParaRPr lang="en-US" sz="3600" b="1" dirty="0">
              <a:latin typeface="Courier New" charset="0"/>
              <a:ea typeface="Courier New" charset="0"/>
              <a:cs typeface="Courier New" charset="0"/>
            </a:endParaRPr>
          </a:p>
          <a:p>
            <a:r>
              <a:rPr lang="en-US" sz="3600" b="1" dirty="0" smtClean="0">
                <a:latin typeface="Courier New" charset="0"/>
                <a:ea typeface="Courier New" charset="0"/>
                <a:cs typeface="Courier New" charset="0"/>
              </a:rPr>
              <a:t>16:35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16:45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GOODBYES</a:t>
            </a:r>
            <a:endParaRPr lang="en-US" sz="3600" b="1" dirty="0">
              <a:latin typeface="Courier New" charset="0"/>
              <a:ea typeface="Courier New" charset="0"/>
              <a:cs typeface="Courier New" charset="0"/>
            </a:endParaRPr>
          </a:p>
        </p:txBody>
      </p:sp>
    </p:spTree>
    <p:extLst>
      <p:ext uri="{BB962C8B-B14F-4D97-AF65-F5344CB8AC3E}">
        <p14:creationId xmlns:p14="http://schemas.microsoft.com/office/powerpoint/2010/main" val="4726277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4" name="Subtitle 3"/>
          <p:cNvSpPr>
            <a:spLocks noGrp="1"/>
          </p:cNvSpPr>
          <p:nvPr>
            <p:ph type="subTitle" idx="1"/>
          </p:nvPr>
        </p:nvSpPr>
        <p:spPr/>
        <p:txBody>
          <a:bodyPr anchor="ctr"/>
          <a:lstStyle/>
          <a:p>
            <a:pPr algn="ctr"/>
            <a:r>
              <a:rPr lang="en-US" sz="4000" b="1" dirty="0">
                <a:latin typeface="Inconsolata"/>
                <a:cs typeface="Inconsolata"/>
              </a:rPr>
              <a:t>https://</a:t>
            </a:r>
            <a:r>
              <a:rPr lang="en-US" sz="4000" b="1" dirty="0" err="1">
                <a:latin typeface="Inconsolata"/>
                <a:cs typeface="Inconsolata"/>
              </a:rPr>
              <a:t>goo.gl</a:t>
            </a:r>
            <a:r>
              <a:rPr lang="en-US" sz="4000" b="1" dirty="0">
                <a:latin typeface="Inconsolata"/>
                <a:cs typeface="Inconsolata"/>
              </a:rPr>
              <a:t>/</a:t>
            </a:r>
            <a:r>
              <a:rPr lang="en-US" sz="4000" b="1" dirty="0" err="1">
                <a:latin typeface="Inconsolata"/>
                <a:cs typeface="Inconsolata"/>
              </a:rPr>
              <a:t>ESxebk</a:t>
            </a:r>
            <a:endParaRPr lang="en-US" sz="4000" b="1" dirty="0" smtClean="0">
              <a:latin typeface="Inconsolata"/>
              <a:cs typeface="Inconsolata"/>
            </a:endParaRPr>
          </a:p>
          <a:p>
            <a:pPr algn="ctr"/>
            <a:endParaRPr lang="en-US" sz="4000" b="1" dirty="0">
              <a:latin typeface="Inconsolata"/>
              <a:cs typeface="Inconsolata"/>
            </a:endParaRPr>
          </a:p>
          <a:p>
            <a:pPr algn="ctr"/>
            <a:r>
              <a:rPr lang="en-US" sz="4000" b="1" dirty="0" smtClean="0">
                <a:latin typeface="Inconsolata"/>
                <a:cs typeface="Inconsolata"/>
                <a:hlinkClick r:id="rId2"/>
              </a:rPr>
              <a:t>https</a:t>
            </a:r>
            <a:r>
              <a:rPr lang="en-US" sz="4000" b="1" dirty="0">
                <a:latin typeface="Inconsolata"/>
                <a:cs typeface="Inconsolata"/>
                <a:hlinkClick r:id="rId2"/>
              </a:rPr>
              <a:t>://goo.gl/</a:t>
            </a:r>
            <a:r>
              <a:rPr lang="en-US" sz="4000" b="1" dirty="0" smtClean="0">
                <a:latin typeface="Inconsolata"/>
                <a:cs typeface="Inconsolata"/>
                <a:hlinkClick r:id="rId2"/>
              </a:rPr>
              <a:t>9mRNlD</a:t>
            </a:r>
            <a:endParaRPr lang="en-US" sz="4000" b="1" dirty="0" smtClean="0">
              <a:latin typeface="Inconsolata"/>
              <a:cs typeface="Inconsolata"/>
            </a:endParaRPr>
          </a:p>
          <a:p>
            <a:pPr algn="ctr"/>
            <a:r>
              <a:rPr lang="en-US" sz="4000" b="1" dirty="0" smtClean="0">
                <a:latin typeface="Inconsolata"/>
                <a:cs typeface="Inconsolata"/>
              </a:rPr>
              <a:t>(lowercase L)</a:t>
            </a:r>
            <a:endParaRPr lang="en-US" sz="4000" b="1" dirty="0">
              <a:latin typeface="Inconsolata"/>
              <a:cs typeface="Inconsolata"/>
            </a:endParaRPr>
          </a:p>
        </p:txBody>
      </p:sp>
      <p:sp>
        <p:nvSpPr>
          <p:cNvPr id="3" name="TextBox 2"/>
          <p:cNvSpPr txBox="1"/>
          <p:nvPr/>
        </p:nvSpPr>
        <p:spPr bwMode="white">
          <a:xfrm>
            <a:off x="11373556" y="7676444"/>
            <a:ext cx="914400" cy="914400"/>
          </a:xfrm>
          <a:prstGeom prst="rect">
            <a:avLst/>
          </a:prstGeom>
        </p:spPr>
        <p:txBody>
          <a:bodyPr vert="horz" wrap="none" lIns="91440" tIns="91440" rIns="91440" bIns="91440" rtlCol="0">
            <a:normAutofit/>
          </a:bodyPr>
          <a:lstStyle/>
          <a:p>
            <a:r>
              <a:rPr lang="en-US" sz="4800" dirty="0" smtClean="0">
                <a:latin typeface="Inconsolata"/>
                <a:cs typeface="Inconsolata"/>
              </a:rPr>
              <a:t>one = 1</a:t>
            </a:r>
            <a:endParaRPr lang="en-US" sz="4800" dirty="0" smtClean="0">
              <a:latin typeface="Inconsolata"/>
              <a:cs typeface="Inconsolata"/>
            </a:endParaRPr>
          </a:p>
        </p:txBody>
      </p:sp>
    </p:spTree>
    <p:extLst>
      <p:ext uri="{BB962C8B-B14F-4D97-AF65-F5344CB8AC3E}">
        <p14:creationId xmlns:p14="http://schemas.microsoft.com/office/powerpoint/2010/main" val="155776217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9961048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9269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5" name="Rectangle 4"/>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3219801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Tree>
    <p:extLst>
      <p:ext uri="{BB962C8B-B14F-4D97-AF65-F5344CB8AC3E}">
        <p14:creationId xmlns:p14="http://schemas.microsoft.com/office/powerpoint/2010/main" val="4393024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0713505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is the Ark Used?</a:t>
            </a:r>
            <a:endParaRPr lang="en-US" dirty="0"/>
          </a:p>
        </p:txBody>
      </p:sp>
      <p:sp>
        <p:nvSpPr>
          <p:cNvPr id="3" name="Text Placeholder 2"/>
          <p:cNvSpPr>
            <a:spLocks noGrp="1"/>
          </p:cNvSpPr>
          <p:nvPr>
            <p:ph type="subTitle" idx="1"/>
          </p:nvPr>
        </p:nvSpPr>
        <p:spPr/>
        <p:txBody>
          <a:bodyPr/>
          <a:lstStyle/>
          <a:p>
            <a:r>
              <a:rPr lang="en-US" dirty="0" smtClean="0"/>
              <a:t>The default recipe describes the components necessary for Ark to work but not how it is used.</a:t>
            </a:r>
          </a:p>
          <a:p>
            <a:endParaRPr lang="en-US" dirty="0" smtClean="0"/>
          </a:p>
          <a:p>
            <a:r>
              <a:rPr lang="en-US" dirty="0" smtClean="0"/>
              <a:t>To learn how to use the Ark one must employ it. But instead of simply unleashing it we should write a test to ensure it can do what we want it to do ... which is build an application from source.</a:t>
            </a:r>
          </a:p>
          <a:p>
            <a:endParaRPr lang="en-US" dirty="0"/>
          </a:p>
          <a:p>
            <a:r>
              <a:rPr lang="en-US" b="1" dirty="0" smtClean="0"/>
              <a:t>Adventurers your goal is to write a test that demonstrates the </a:t>
            </a:r>
            <a:r>
              <a:rPr lang="en-US" b="1" dirty="0" err="1" smtClean="0"/>
              <a:t>install_with_make</a:t>
            </a:r>
            <a:r>
              <a:rPr lang="en-US" b="1" dirty="0" smtClean="0"/>
              <a:t> action of Ark.</a:t>
            </a:r>
            <a:endParaRPr lang="en-US" b="1" dirty="0"/>
          </a:p>
        </p:txBody>
      </p:sp>
    </p:spTree>
    <p:extLst>
      <p:ext uri="{BB962C8B-B14F-4D97-AF65-F5344CB8AC3E}">
        <p14:creationId xmlns:p14="http://schemas.microsoft.com/office/powerpoint/2010/main" val="6599782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Features of the Ark</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actions :install, :dump, :</a:t>
            </a:r>
            <a:r>
              <a:rPr lang="en-US" dirty="0" err="1"/>
              <a:t>cherry_pick</a:t>
            </a:r>
            <a:r>
              <a:rPr lang="en-US" dirty="0"/>
              <a:t>, :put, :</a:t>
            </a:r>
            <a:r>
              <a:rPr lang="en-US" dirty="0" err="1"/>
              <a:t>install_with_make</a:t>
            </a:r>
            <a:r>
              <a:rPr lang="en-US" dirty="0"/>
              <a:t>, :configure, :</a:t>
            </a:r>
            <a:r>
              <a:rPr lang="en-US" dirty="0" err="1"/>
              <a:t>setup_py_build</a:t>
            </a:r>
            <a:r>
              <a:rPr lang="en-US" dirty="0"/>
              <a:t>, :</a:t>
            </a:r>
            <a:r>
              <a:rPr lang="en-US" dirty="0" err="1"/>
              <a:t>setup_py_install</a:t>
            </a:r>
            <a:r>
              <a:rPr lang="en-US" dirty="0"/>
              <a:t>, :</a:t>
            </a:r>
            <a:r>
              <a:rPr lang="en-US" dirty="0" err="1"/>
              <a:t>setup_py</a:t>
            </a:r>
            <a:r>
              <a:rPr lang="en-US" dirty="0"/>
              <a:t>, :unzip</a:t>
            </a:r>
          </a:p>
          <a:p>
            <a:endParaRPr lang="en-US" dirty="0"/>
          </a:p>
          <a:p>
            <a:r>
              <a:rPr lang="en-US" dirty="0" err="1"/>
              <a:t>default_action</a:t>
            </a:r>
            <a:r>
              <a:rPr lang="en-US" dirty="0"/>
              <a:t> :install</a:t>
            </a:r>
          </a:p>
          <a:p>
            <a:endParaRPr lang="en-US" dirty="0"/>
          </a:p>
          <a:p>
            <a:r>
              <a:rPr lang="en-US" dirty="0" err="1"/>
              <a:t>attr_accessor</a:t>
            </a:r>
            <a:r>
              <a:rPr lang="en-US" dirty="0"/>
              <a:t> :path, :</a:t>
            </a:r>
            <a:r>
              <a:rPr lang="en-US" dirty="0" err="1"/>
              <a:t>release_file</a:t>
            </a:r>
            <a:r>
              <a:rPr lang="en-US" dirty="0"/>
              <a:t>, :</a:t>
            </a:r>
            <a:r>
              <a:rPr lang="en-US" dirty="0" err="1"/>
              <a:t>prefix_bin</a:t>
            </a:r>
            <a:r>
              <a:rPr lang="en-US" dirty="0"/>
              <a:t>, :</a:t>
            </a:r>
            <a:r>
              <a:rPr lang="en-US" dirty="0" err="1"/>
              <a:t>prefix_root</a:t>
            </a:r>
            <a:r>
              <a:rPr lang="en-US" dirty="0"/>
              <a:t>, </a:t>
            </a:r>
            <a:r>
              <a:rPr lang="en-US" dirty="0" smtClean="0"/>
              <a:t>:</a:t>
            </a:r>
            <a:r>
              <a:rPr lang="en-US" dirty="0" err="1" smtClean="0"/>
              <a:t>home_dir</a:t>
            </a:r>
            <a:r>
              <a:rPr lang="en-US" dirty="0"/>
              <a:t>, :extension, :version</a:t>
            </a:r>
          </a:p>
          <a:p>
            <a:endParaRPr lang="en-US" dirty="0"/>
          </a:p>
          <a:p>
            <a:r>
              <a:rPr lang="en-US" dirty="0"/>
              <a:t>attribute :owner, :</a:t>
            </a:r>
            <a:r>
              <a:rPr lang="en-US" dirty="0" err="1"/>
              <a:t>kind_of</a:t>
            </a:r>
            <a:r>
              <a:rPr lang="en-US" dirty="0"/>
              <a:t> =&gt; String, :default =&gt; 'root'</a:t>
            </a:r>
          </a:p>
          <a:p>
            <a:r>
              <a:rPr lang="en-US" dirty="0"/>
              <a:t>attribute :group, :</a:t>
            </a:r>
            <a:r>
              <a:rPr lang="en-US" dirty="0" err="1"/>
              <a:t>kind_of</a:t>
            </a:r>
            <a:r>
              <a:rPr lang="en-US" dirty="0"/>
              <a:t> =&gt; [String, </a:t>
            </a:r>
            <a:r>
              <a:rPr lang="en-US" dirty="0" err="1"/>
              <a:t>Fixnum</a:t>
            </a:r>
            <a:r>
              <a:rPr lang="en-US" dirty="0"/>
              <a:t>], :default =&gt; 0</a:t>
            </a:r>
          </a:p>
          <a:p>
            <a:r>
              <a:rPr lang="en-US" dirty="0"/>
              <a:t>attribute :</a:t>
            </a:r>
            <a:r>
              <a:rPr lang="en-US" dirty="0" err="1"/>
              <a:t>url</a:t>
            </a:r>
            <a:r>
              <a:rPr lang="en-US" dirty="0"/>
              <a:t>, :</a:t>
            </a:r>
            <a:r>
              <a:rPr lang="en-US" dirty="0" err="1"/>
              <a:t>kind_of</a:t>
            </a:r>
            <a:r>
              <a:rPr lang="en-US" dirty="0"/>
              <a:t> =&gt; String, :required =&gt; true</a:t>
            </a:r>
          </a:p>
          <a:p>
            <a:r>
              <a:rPr lang="en-US" dirty="0"/>
              <a:t>attribute :path, :</a:t>
            </a:r>
            <a:r>
              <a:rPr lang="en-US" dirty="0" err="1"/>
              <a:t>kind_of</a:t>
            </a:r>
            <a:r>
              <a:rPr lang="en-US" dirty="0"/>
              <a:t> =&gt; String, :default =&gt; nil</a:t>
            </a:r>
          </a:p>
          <a:p>
            <a:r>
              <a:rPr lang="en-US" dirty="0"/>
              <a:t>attribute :</a:t>
            </a:r>
            <a:r>
              <a:rPr lang="en-US" dirty="0" err="1"/>
              <a:t>full_path</a:t>
            </a:r>
            <a:r>
              <a:rPr lang="en-US" dirty="0"/>
              <a:t>, :</a:t>
            </a:r>
            <a:r>
              <a:rPr lang="en-US" dirty="0" err="1"/>
              <a:t>kind_of</a:t>
            </a:r>
            <a:r>
              <a:rPr lang="en-US" dirty="0"/>
              <a:t> =&gt; String, :default =&gt; nil</a:t>
            </a:r>
          </a:p>
          <a:p>
            <a:endParaRPr lang="en-US" dirty="0"/>
          </a:p>
        </p:txBody>
      </p:sp>
      <p:sp>
        <p:nvSpPr>
          <p:cNvPr id="4" name="Text Placeholder 3"/>
          <p:cNvSpPr>
            <a:spLocks noGrp="1"/>
          </p:cNvSpPr>
          <p:nvPr>
            <p:ph type="body" sz="quarter" idx="11"/>
          </p:nvPr>
        </p:nvSpPr>
        <p:spPr/>
        <p:txBody>
          <a:bodyPr/>
          <a:lstStyle/>
          <a:p>
            <a:r>
              <a:rPr lang="en-US" dirty="0" smtClean="0"/>
              <a:t>~/ark/resources/</a:t>
            </a:r>
            <a:r>
              <a:rPr lang="en-US" dirty="0" err="1" smtClean="0"/>
              <a:t>default.rb</a:t>
            </a:r>
            <a:endParaRPr lang="en-US" dirty="0"/>
          </a:p>
        </p:txBody>
      </p:sp>
    </p:spTree>
    <p:extLst>
      <p:ext uri="{BB962C8B-B14F-4D97-AF65-F5344CB8AC3E}">
        <p14:creationId xmlns:p14="http://schemas.microsoft.com/office/powerpoint/2010/main" val="5737696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Path of an Action</a:t>
            </a:r>
            <a:endParaRPr lang="en-US" dirty="0"/>
          </a:p>
        </p:txBody>
      </p:sp>
      <p:sp>
        <p:nvSpPr>
          <p:cNvPr id="3" name="Content Placeholder 2"/>
          <p:cNvSpPr>
            <a:spLocks noGrp="1"/>
          </p:cNvSpPr>
          <p:nvPr>
            <p:ph sz="quarter" idx="10"/>
          </p:nvPr>
        </p:nvSpPr>
        <p:spPr/>
        <p:txBody>
          <a:bodyPr>
            <a:noAutofit/>
          </a:bodyPr>
          <a:lstStyle/>
          <a:p>
            <a:r>
              <a:rPr lang="en-US" sz="2400" dirty="0"/>
              <a:t>action :</a:t>
            </a:r>
            <a:r>
              <a:rPr lang="en-US" sz="2400" dirty="0" err="1"/>
              <a:t>install_with_make</a:t>
            </a:r>
            <a:r>
              <a:rPr lang="en-US" sz="2400" dirty="0"/>
              <a:t> do</a:t>
            </a:r>
          </a:p>
          <a:p>
            <a:endParaRPr lang="en-US" sz="2400" dirty="0"/>
          </a:p>
          <a:p>
            <a:r>
              <a:rPr lang="en-US" sz="2400" dirty="0"/>
              <a:t>  directory </a:t>
            </a:r>
            <a:r>
              <a:rPr lang="en-US" sz="2400" dirty="0" err="1"/>
              <a:t>new_resource.path</a:t>
            </a:r>
            <a:endParaRPr lang="en-US" sz="2400" dirty="0"/>
          </a:p>
          <a:p>
            <a:endParaRPr lang="en-US" sz="2400" dirty="0"/>
          </a:p>
          <a:p>
            <a:r>
              <a:rPr lang="en-US" sz="2400" dirty="0"/>
              <a:t>  </a:t>
            </a:r>
            <a:r>
              <a:rPr lang="en-US" sz="2400" dirty="0" err="1"/>
              <a:t>remote_file</a:t>
            </a:r>
            <a:r>
              <a:rPr lang="en-US" sz="2400" dirty="0"/>
              <a:t> </a:t>
            </a:r>
            <a:r>
              <a:rPr lang="en-US" sz="2400" dirty="0" err="1"/>
              <a:t>new_resource.release_file</a:t>
            </a:r>
            <a:r>
              <a:rPr lang="en-US" sz="2400" dirty="0"/>
              <a:t> do</a:t>
            </a:r>
          </a:p>
          <a:p>
            <a:r>
              <a:rPr lang="en-US" sz="2400" dirty="0"/>
              <a:t>    notifies :run, "execute[unpack #{</a:t>
            </a:r>
            <a:r>
              <a:rPr lang="en-US" sz="2400" dirty="0" err="1"/>
              <a:t>new_resource.release_file</a:t>
            </a:r>
            <a:r>
              <a:rPr lang="en-US" sz="2400" dirty="0"/>
              <a:t>}]"</a:t>
            </a:r>
          </a:p>
          <a:p>
            <a:r>
              <a:rPr lang="en-US" sz="2400" dirty="0"/>
              <a:t>  end</a:t>
            </a:r>
          </a:p>
          <a:p>
            <a:endParaRPr lang="en-US" sz="2400" dirty="0"/>
          </a:p>
        </p:txBody>
      </p:sp>
      <p:sp>
        <p:nvSpPr>
          <p:cNvPr id="9" name="Content Placeholder 8"/>
          <p:cNvSpPr>
            <a:spLocks noGrp="1"/>
          </p:cNvSpPr>
          <p:nvPr>
            <p:ph sz="quarter" idx="12"/>
          </p:nvPr>
        </p:nvSpPr>
        <p:spPr/>
        <p:txBody>
          <a:bodyPr/>
          <a:lstStyle/>
          <a:p>
            <a:pPr marL="457200" indent="-457200">
              <a:buFont typeface="Arial"/>
              <a:buChar char="•"/>
            </a:pPr>
            <a:r>
              <a:rPr lang="en-US" dirty="0"/>
              <a:t>Creates a directory to do work (directory)</a:t>
            </a:r>
          </a:p>
          <a:p>
            <a:pPr marL="457200" indent="-457200">
              <a:buFont typeface="Arial"/>
              <a:buChar char="•"/>
            </a:pPr>
            <a:r>
              <a:rPr lang="en-US" dirty="0"/>
              <a:t>Retrieves an application source (</a:t>
            </a:r>
            <a:r>
              <a:rPr lang="en-US" dirty="0" err="1"/>
              <a:t>remote_file</a:t>
            </a:r>
            <a:r>
              <a:rPr lang="en-US" dirty="0" smtClean="0"/>
              <a:t>)</a:t>
            </a:r>
            <a:endParaRPr lang="en-US" dirty="0"/>
          </a:p>
        </p:txBody>
      </p:sp>
      <p:sp>
        <p:nvSpPr>
          <p:cNvPr id="7" name="Oval 6"/>
          <p:cNvSpPr/>
          <p:nvPr/>
        </p:nvSpPr>
        <p:spPr bwMode="auto">
          <a:xfrm>
            <a:off x="440110" y="5592922"/>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2" name="Oval 11"/>
          <p:cNvSpPr/>
          <p:nvPr/>
        </p:nvSpPr>
        <p:spPr bwMode="auto">
          <a:xfrm>
            <a:off x="440110" y="4999858"/>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13" name="Oval 12"/>
          <p:cNvSpPr/>
          <p:nvPr/>
        </p:nvSpPr>
        <p:spPr bwMode="auto">
          <a:xfrm>
            <a:off x="381703" y="2247299"/>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14" name="Oval 13"/>
          <p:cNvSpPr/>
          <p:nvPr/>
        </p:nvSpPr>
        <p:spPr bwMode="auto">
          <a:xfrm>
            <a:off x="381702" y="3199334"/>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413663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Path of an Action</a:t>
            </a:r>
            <a:endParaRPr lang="en-US" dirty="0"/>
          </a:p>
        </p:txBody>
      </p:sp>
      <p:sp>
        <p:nvSpPr>
          <p:cNvPr id="3" name="Content Placeholder 2"/>
          <p:cNvSpPr>
            <a:spLocks noGrp="1"/>
          </p:cNvSpPr>
          <p:nvPr>
            <p:ph sz="quarter" idx="10"/>
          </p:nvPr>
        </p:nvSpPr>
        <p:spPr>
          <a:xfrm>
            <a:off x="609914" y="1348277"/>
            <a:ext cx="14934855" cy="3901056"/>
          </a:xfrm>
        </p:spPr>
        <p:txBody>
          <a:bodyPr>
            <a:noAutofit/>
          </a:bodyPr>
          <a:lstStyle/>
          <a:p>
            <a:r>
              <a:rPr lang="en-US" sz="2400" dirty="0" smtClean="0"/>
              <a:t>  execute </a:t>
            </a:r>
            <a:r>
              <a:rPr lang="en-US" sz="2400" dirty="0"/>
              <a:t>"unpack #{</a:t>
            </a:r>
            <a:r>
              <a:rPr lang="en-US" sz="2400" dirty="0" err="1"/>
              <a:t>new_resource.release_file</a:t>
            </a:r>
            <a:r>
              <a:rPr lang="en-US" sz="2400" dirty="0"/>
              <a:t>}" do</a:t>
            </a:r>
          </a:p>
          <a:p>
            <a:r>
              <a:rPr lang="en-US" sz="2400" dirty="0"/>
              <a:t>  </a:t>
            </a:r>
            <a:r>
              <a:rPr lang="en-US" sz="2400" dirty="0" smtClean="0"/>
              <a:t>  notifies </a:t>
            </a:r>
            <a:r>
              <a:rPr lang="en-US" sz="2400" dirty="0"/>
              <a:t>:run, "execute[set owner on #{</a:t>
            </a:r>
            <a:r>
              <a:rPr lang="en-US" sz="2400" dirty="0" err="1"/>
              <a:t>new_resource.path</a:t>
            </a:r>
            <a:r>
              <a:rPr lang="en-US" sz="2400" dirty="0"/>
              <a:t>}]"</a:t>
            </a:r>
          </a:p>
          <a:p>
            <a:r>
              <a:rPr lang="en-US" sz="2400" dirty="0" smtClean="0"/>
              <a:t>    notifies </a:t>
            </a:r>
            <a:r>
              <a:rPr lang="en-US" sz="2400" dirty="0"/>
              <a:t>:run, "execute[</a:t>
            </a:r>
            <a:r>
              <a:rPr lang="en-US" sz="2400" dirty="0" err="1"/>
              <a:t>autogen</a:t>
            </a:r>
            <a:r>
              <a:rPr lang="en-US" sz="2400" dirty="0"/>
              <a:t> #{</a:t>
            </a:r>
            <a:r>
              <a:rPr lang="en-US" sz="2400" dirty="0" err="1"/>
              <a:t>new_resource.path</a:t>
            </a:r>
            <a:r>
              <a:rPr lang="en-US" sz="2400" dirty="0"/>
              <a:t>}]"</a:t>
            </a:r>
          </a:p>
          <a:p>
            <a:r>
              <a:rPr lang="en-US" sz="2400" dirty="0"/>
              <a:t>    notifies :run, "execute[configure #{</a:t>
            </a:r>
            <a:r>
              <a:rPr lang="en-US" sz="2400" dirty="0" err="1"/>
              <a:t>new_resource.path</a:t>
            </a:r>
            <a:r>
              <a:rPr lang="en-US" sz="2400" dirty="0"/>
              <a:t>}]"</a:t>
            </a:r>
          </a:p>
          <a:p>
            <a:r>
              <a:rPr lang="en-US" sz="2400" dirty="0"/>
              <a:t>    notifies :run, "execute[make #{</a:t>
            </a:r>
            <a:r>
              <a:rPr lang="en-US" sz="2400" dirty="0" err="1"/>
              <a:t>new_resource.path</a:t>
            </a:r>
            <a:r>
              <a:rPr lang="en-US" sz="2400" dirty="0"/>
              <a:t>}]"</a:t>
            </a:r>
          </a:p>
          <a:p>
            <a:r>
              <a:rPr lang="en-US" sz="2400" dirty="0"/>
              <a:t>    notifies :run, "execute[make install #{</a:t>
            </a:r>
            <a:r>
              <a:rPr lang="en-US" sz="2400" dirty="0" err="1"/>
              <a:t>new_resource.path</a:t>
            </a:r>
            <a:r>
              <a:rPr lang="en-US" sz="2400" dirty="0"/>
              <a:t>}]"</a:t>
            </a:r>
          </a:p>
          <a:p>
            <a:r>
              <a:rPr lang="en-US" sz="2400" dirty="0"/>
              <a:t>    action :nothing</a:t>
            </a:r>
          </a:p>
          <a:p>
            <a:r>
              <a:rPr lang="en-US" sz="2400" dirty="0"/>
              <a:t>  </a:t>
            </a:r>
            <a:r>
              <a:rPr lang="en-US" sz="2400" dirty="0" smtClean="0"/>
              <a:t>end</a:t>
            </a:r>
          </a:p>
          <a:p>
            <a:endParaRPr lang="en-US" sz="2400" dirty="0"/>
          </a:p>
          <a:p>
            <a:endParaRPr lang="en-US" sz="2400" dirty="0" smtClean="0"/>
          </a:p>
          <a:p>
            <a:endParaRPr lang="en-US" sz="2400" dirty="0"/>
          </a:p>
        </p:txBody>
      </p:sp>
      <p:sp>
        <p:nvSpPr>
          <p:cNvPr id="9" name="Content Placeholder 8"/>
          <p:cNvSpPr>
            <a:spLocks noGrp="1"/>
          </p:cNvSpPr>
          <p:nvPr>
            <p:ph sz="quarter" idx="12"/>
          </p:nvPr>
        </p:nvSpPr>
        <p:spPr>
          <a:xfrm>
            <a:off x="609913" y="5539619"/>
            <a:ext cx="14934888" cy="2470794"/>
          </a:xfrm>
        </p:spPr>
        <p:txBody>
          <a:bodyPr/>
          <a:lstStyle/>
          <a:p>
            <a:pPr marL="457200" indent="-457200">
              <a:buFont typeface="Arial"/>
              <a:buChar char="•"/>
            </a:pPr>
            <a:r>
              <a:rPr lang="en-US" dirty="0"/>
              <a:t>Extracts the source (execute)</a:t>
            </a:r>
          </a:p>
          <a:p>
            <a:endParaRPr lang="en-US" dirty="0"/>
          </a:p>
        </p:txBody>
      </p:sp>
      <p:sp>
        <p:nvSpPr>
          <p:cNvPr id="5" name="Oval 4"/>
          <p:cNvSpPr/>
          <p:nvPr/>
        </p:nvSpPr>
        <p:spPr bwMode="auto">
          <a:xfrm>
            <a:off x="440110" y="1348277"/>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
        <p:nvSpPr>
          <p:cNvPr id="8" name="Oval 7"/>
          <p:cNvSpPr/>
          <p:nvPr/>
        </p:nvSpPr>
        <p:spPr bwMode="auto">
          <a:xfrm>
            <a:off x="440110" y="5539619"/>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258416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Scenario 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 </a:t>
            </a:r>
            <a:r>
              <a:rPr lang="en-US" b="1" dirty="0" smtClean="0">
                <a:solidFill>
                  <a:schemeClr val="bg1">
                    <a:lumMod val="50000"/>
                  </a:schemeClr>
                </a:solidFill>
              </a:rPr>
              <a:t>(3 minutes)</a:t>
            </a:r>
          </a:p>
          <a:p>
            <a:pPr lvl="1"/>
            <a:r>
              <a:rPr lang="en-US" sz="2000" dirty="0" smtClean="0"/>
              <a:t>	D&amp;D flavored introduction</a:t>
            </a:r>
          </a:p>
          <a:p>
            <a:pPr marL="457200" indent="-457200">
              <a:buFont typeface="Wingdings" charset="2"/>
              <a:buChar char="q"/>
            </a:pPr>
            <a:r>
              <a:rPr lang="en-US" b="1" dirty="0" smtClean="0"/>
              <a:t>The Encounter </a:t>
            </a:r>
            <a:r>
              <a:rPr lang="en-US" b="1" dirty="0" smtClean="0">
                <a:solidFill>
                  <a:schemeClr val="bg1">
                    <a:lumMod val="50000"/>
                  </a:schemeClr>
                </a:solidFill>
              </a:rPr>
              <a:t>(8 minutes)</a:t>
            </a:r>
          </a:p>
          <a:p>
            <a:pPr lvl="1"/>
            <a:r>
              <a:rPr lang="en-US" sz="2000" dirty="0" smtClean="0"/>
              <a:t>	Outline the problem that you are going to face</a:t>
            </a:r>
          </a:p>
          <a:p>
            <a:pPr marL="457200" indent="-457200">
              <a:buFont typeface="Wingdings" charset="2"/>
              <a:buChar char="q"/>
            </a:pPr>
            <a:r>
              <a:rPr lang="en-US" b="1" dirty="0" smtClean="0"/>
              <a:t>Concepts </a:t>
            </a:r>
            <a:r>
              <a:rPr lang="en-US" b="1" dirty="0" smtClean="0">
                <a:solidFill>
                  <a:schemeClr val="bg1">
                    <a:lumMod val="50000"/>
                  </a:schemeClr>
                </a:solidFill>
              </a:rPr>
              <a:t>(10 minutes)</a:t>
            </a:r>
          </a:p>
          <a:p>
            <a:pPr lvl="1"/>
            <a:r>
              <a:rPr lang="en-US" sz="2000" dirty="0" smtClean="0"/>
              <a:t>	Define the tools and techniques you are going to use to solve the problem</a:t>
            </a:r>
          </a:p>
          <a:p>
            <a:pPr marL="457200" indent="-457200">
              <a:buFont typeface="Wingdings" charset="2"/>
              <a:buChar char="q"/>
            </a:pPr>
            <a:r>
              <a:rPr lang="en-US" b="1" dirty="0" smtClean="0"/>
              <a:t>Exercise </a:t>
            </a:r>
            <a:r>
              <a:rPr lang="en-US" b="1" dirty="0" smtClean="0">
                <a:solidFill>
                  <a:schemeClr val="bg1">
                    <a:lumMod val="50000"/>
                  </a:schemeClr>
                </a:solidFill>
              </a:rPr>
              <a:t>(20 minutes)</a:t>
            </a:r>
          </a:p>
          <a:p>
            <a:pPr lvl="1"/>
            <a:r>
              <a:rPr lang="en-US" sz="2000" dirty="0" smtClean="0"/>
              <a:t>	Give you time to solve the problem with the support of us and the party</a:t>
            </a:r>
            <a:endParaRPr lang="en-US" sz="2000" dirty="0"/>
          </a:p>
          <a:p>
            <a:pPr marL="457200" indent="-457200">
              <a:buFont typeface="Wingdings" charset="2"/>
              <a:buChar char="q"/>
            </a:pPr>
            <a:r>
              <a:rPr lang="en-US" b="1" dirty="0" smtClean="0"/>
              <a:t>Review </a:t>
            </a:r>
            <a:r>
              <a:rPr lang="en-US" b="1" dirty="0" smtClean="0">
                <a:solidFill>
                  <a:schemeClr val="bg1">
                    <a:lumMod val="50000"/>
                  </a:schemeClr>
                </a:solidFill>
              </a:rPr>
              <a:t>(10 minutes)</a:t>
            </a:r>
          </a:p>
          <a:p>
            <a:pPr lvl="1"/>
            <a:r>
              <a:rPr lang="en-US" sz="2000" dirty="0" smtClean="0"/>
              <a:t>	Demonstration and Review the techniques and answer questions</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8557752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Path of an Action</a:t>
            </a:r>
            <a:endParaRPr lang="en-US" dirty="0"/>
          </a:p>
        </p:txBody>
      </p:sp>
      <p:sp>
        <p:nvSpPr>
          <p:cNvPr id="3" name="Content Placeholder 2"/>
          <p:cNvSpPr>
            <a:spLocks noGrp="1"/>
          </p:cNvSpPr>
          <p:nvPr>
            <p:ph sz="quarter" idx="10"/>
          </p:nvPr>
        </p:nvSpPr>
        <p:spPr/>
        <p:txBody>
          <a:bodyPr>
            <a:noAutofit/>
          </a:bodyPr>
          <a:lstStyle/>
          <a:p>
            <a:r>
              <a:rPr lang="en-US" sz="2400" dirty="0"/>
              <a:t> </a:t>
            </a:r>
            <a:r>
              <a:rPr lang="en-US" sz="2400" dirty="0" smtClean="0"/>
              <a:t> execute </a:t>
            </a:r>
            <a:r>
              <a:rPr lang="en-US" sz="2400" dirty="0"/>
              <a:t>"set owner on #{</a:t>
            </a:r>
            <a:r>
              <a:rPr lang="en-US" sz="2400" dirty="0" err="1"/>
              <a:t>new_resource.path</a:t>
            </a:r>
            <a:r>
              <a:rPr lang="en-US" sz="2400" dirty="0"/>
              <a:t>}"</a:t>
            </a:r>
          </a:p>
          <a:p>
            <a:r>
              <a:rPr lang="en-US" sz="2400" dirty="0"/>
              <a:t>  execute "</a:t>
            </a:r>
            <a:r>
              <a:rPr lang="en-US" sz="2400" dirty="0" err="1"/>
              <a:t>autogen</a:t>
            </a:r>
            <a:r>
              <a:rPr lang="en-US" sz="2400" dirty="0"/>
              <a:t> #{</a:t>
            </a:r>
            <a:r>
              <a:rPr lang="en-US" sz="2400" dirty="0" err="1"/>
              <a:t>new_resource.path</a:t>
            </a:r>
            <a:r>
              <a:rPr lang="en-US" sz="2400" dirty="0"/>
              <a:t>}"</a:t>
            </a:r>
          </a:p>
          <a:p>
            <a:r>
              <a:rPr lang="en-US" sz="2400" dirty="0"/>
              <a:t>  execute "configure #{</a:t>
            </a:r>
            <a:r>
              <a:rPr lang="en-US" sz="2400" dirty="0" err="1"/>
              <a:t>new_resource.path</a:t>
            </a:r>
            <a:r>
              <a:rPr lang="en-US" sz="2400" dirty="0"/>
              <a:t>}"</a:t>
            </a:r>
          </a:p>
          <a:p>
            <a:r>
              <a:rPr lang="en-US" sz="2400" dirty="0"/>
              <a:t>  execute "make #{</a:t>
            </a:r>
            <a:r>
              <a:rPr lang="en-US" sz="2400" dirty="0" err="1"/>
              <a:t>new_resource.path</a:t>
            </a:r>
            <a:r>
              <a:rPr lang="en-US" sz="2400" dirty="0"/>
              <a:t>}"</a:t>
            </a:r>
          </a:p>
          <a:p>
            <a:r>
              <a:rPr lang="en-US" sz="2400" dirty="0"/>
              <a:t>  execute "make install #{</a:t>
            </a:r>
            <a:r>
              <a:rPr lang="en-US" sz="2400" dirty="0" err="1"/>
              <a:t>new_resource.path</a:t>
            </a:r>
            <a:r>
              <a:rPr lang="en-US" sz="2400" dirty="0"/>
              <a:t>}</a:t>
            </a:r>
            <a:r>
              <a:rPr lang="en-US" sz="2400" dirty="0" smtClean="0"/>
              <a:t>"</a:t>
            </a:r>
            <a:endParaRPr lang="en-US" sz="2400" dirty="0"/>
          </a:p>
          <a:p>
            <a:r>
              <a:rPr lang="en-US" sz="2400" dirty="0"/>
              <a:t>end</a:t>
            </a:r>
          </a:p>
        </p:txBody>
      </p:sp>
      <p:sp>
        <p:nvSpPr>
          <p:cNvPr id="5" name="Content Placeholder 4"/>
          <p:cNvSpPr>
            <a:spLocks noGrp="1"/>
          </p:cNvSpPr>
          <p:nvPr>
            <p:ph sz="quarter" idx="12"/>
          </p:nvPr>
        </p:nvSpPr>
        <p:spPr/>
        <p:txBody>
          <a:bodyPr/>
          <a:lstStyle/>
          <a:p>
            <a:pPr marL="457200" indent="-457200">
              <a:buFont typeface="Arial"/>
              <a:buChar char="•"/>
            </a:pPr>
            <a:r>
              <a:rPr lang="en-US" dirty="0"/>
              <a:t>Sets the owner of the source (execute)</a:t>
            </a:r>
          </a:p>
          <a:p>
            <a:pPr marL="457200" indent="-457200">
              <a:buFont typeface="Arial"/>
              <a:buChar char="•"/>
            </a:pPr>
            <a:r>
              <a:rPr lang="en-US" dirty="0" err="1"/>
              <a:t>Autogen</a:t>
            </a:r>
            <a:r>
              <a:rPr lang="en-US" dirty="0"/>
              <a:t> the source - if needed (execute)</a:t>
            </a:r>
          </a:p>
          <a:p>
            <a:pPr marL="457200" indent="-457200">
              <a:buFont typeface="Arial"/>
              <a:buChar char="•"/>
            </a:pPr>
            <a:r>
              <a:rPr lang="en-US" dirty="0"/>
              <a:t>Configures the source (execute)</a:t>
            </a:r>
          </a:p>
          <a:p>
            <a:pPr marL="457200" indent="-457200">
              <a:buFont typeface="Arial"/>
              <a:buChar char="•"/>
            </a:pPr>
            <a:r>
              <a:rPr lang="en-US" dirty="0"/>
              <a:t>Makes the source (execute)</a:t>
            </a:r>
          </a:p>
          <a:p>
            <a:pPr marL="457200" indent="-457200">
              <a:buFont typeface="Arial"/>
              <a:buChar char="•"/>
            </a:pPr>
            <a:r>
              <a:rPr lang="en-US" dirty="0"/>
              <a:t>Installs the source (execute</a:t>
            </a:r>
            <a:r>
              <a:rPr lang="en-US" dirty="0" smtClean="0"/>
              <a:t>)</a:t>
            </a:r>
            <a:endParaRPr lang="en-US" dirty="0"/>
          </a:p>
        </p:txBody>
      </p:sp>
      <p:sp>
        <p:nvSpPr>
          <p:cNvPr id="6" name="Oval 5"/>
          <p:cNvSpPr/>
          <p:nvPr/>
        </p:nvSpPr>
        <p:spPr bwMode="auto">
          <a:xfrm>
            <a:off x="501070" y="1373141"/>
            <a:ext cx="420989" cy="42098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4</a:t>
            </a:r>
            <a:endParaRPr lang="en-US" sz="1800" b="1" dirty="0" smtClean="0">
              <a:gradFill>
                <a:gsLst>
                  <a:gs pos="0">
                    <a:srgbClr val="FFFFFF"/>
                  </a:gs>
                  <a:gs pos="100000">
                    <a:srgbClr val="FFFFFF"/>
                  </a:gs>
                </a:gsLst>
                <a:lin ang="5400000" scaled="0"/>
              </a:gradFill>
            </a:endParaRPr>
          </a:p>
        </p:txBody>
      </p:sp>
      <p:sp>
        <p:nvSpPr>
          <p:cNvPr id="11" name="Oval 10"/>
          <p:cNvSpPr/>
          <p:nvPr/>
        </p:nvSpPr>
        <p:spPr bwMode="auto">
          <a:xfrm>
            <a:off x="501069" y="1811727"/>
            <a:ext cx="420989" cy="420989"/>
          </a:xfrm>
          <a:prstGeom prst="ellipse">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5</a:t>
            </a:r>
            <a:endParaRPr lang="en-US" sz="1800" b="1" dirty="0" smtClean="0">
              <a:gradFill>
                <a:gsLst>
                  <a:gs pos="0">
                    <a:srgbClr val="FFFFFF"/>
                  </a:gs>
                  <a:gs pos="100000">
                    <a:srgbClr val="FFFFFF"/>
                  </a:gs>
                </a:gsLst>
                <a:lin ang="5400000" scaled="0"/>
              </a:gradFill>
            </a:endParaRPr>
          </a:p>
        </p:txBody>
      </p:sp>
      <p:sp>
        <p:nvSpPr>
          <p:cNvPr id="12" name="Oval 11"/>
          <p:cNvSpPr/>
          <p:nvPr/>
        </p:nvSpPr>
        <p:spPr bwMode="auto">
          <a:xfrm>
            <a:off x="501069" y="2262985"/>
            <a:ext cx="420989" cy="420989"/>
          </a:xfrm>
          <a:prstGeom prst="ellipse">
            <a:avLst/>
          </a:prstGeom>
          <a:solidFill>
            <a:srgbClr val="575757"/>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6</a:t>
            </a:r>
            <a:endParaRPr lang="en-US" sz="1800" b="1" dirty="0" smtClean="0">
              <a:gradFill>
                <a:gsLst>
                  <a:gs pos="0">
                    <a:srgbClr val="FFFFFF"/>
                  </a:gs>
                  <a:gs pos="100000">
                    <a:srgbClr val="FFFFFF"/>
                  </a:gs>
                </a:gsLst>
                <a:lin ang="5400000" scaled="0"/>
              </a:gradFill>
            </a:endParaRPr>
          </a:p>
        </p:txBody>
      </p:sp>
      <p:sp>
        <p:nvSpPr>
          <p:cNvPr id="13" name="Oval 12"/>
          <p:cNvSpPr/>
          <p:nvPr/>
        </p:nvSpPr>
        <p:spPr bwMode="auto">
          <a:xfrm>
            <a:off x="501068" y="2753359"/>
            <a:ext cx="420989" cy="420989"/>
          </a:xfrm>
          <a:prstGeom prst="ellipse">
            <a:avLst/>
          </a:prstGeom>
          <a:solidFill>
            <a:srgbClr val="408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7</a:t>
            </a:r>
            <a:endParaRPr lang="en-US" sz="1800" b="1" dirty="0" smtClean="0">
              <a:gradFill>
                <a:gsLst>
                  <a:gs pos="0">
                    <a:srgbClr val="FFFFFF"/>
                  </a:gs>
                  <a:gs pos="100000">
                    <a:srgbClr val="FFFFFF"/>
                  </a:gs>
                </a:gsLst>
                <a:lin ang="5400000" scaled="0"/>
              </a:gradFill>
            </a:endParaRPr>
          </a:p>
        </p:txBody>
      </p:sp>
      <p:sp>
        <p:nvSpPr>
          <p:cNvPr id="14" name="Oval 13"/>
          <p:cNvSpPr/>
          <p:nvPr/>
        </p:nvSpPr>
        <p:spPr bwMode="auto">
          <a:xfrm>
            <a:off x="501068" y="3235227"/>
            <a:ext cx="420989" cy="420989"/>
          </a:xfrm>
          <a:prstGeom prst="ellipse">
            <a:avLst/>
          </a:prstGeom>
          <a:solidFill>
            <a:srgbClr val="0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8</a:t>
            </a:r>
            <a:endParaRPr lang="en-US" sz="1800" b="1" dirty="0" smtClean="0">
              <a:gradFill>
                <a:gsLst>
                  <a:gs pos="0">
                    <a:srgbClr val="FFFFFF"/>
                  </a:gs>
                  <a:gs pos="100000">
                    <a:srgbClr val="FFFFFF"/>
                  </a:gs>
                </a:gsLst>
                <a:lin ang="5400000" scaled="0"/>
              </a:gradFill>
            </a:endParaRPr>
          </a:p>
        </p:txBody>
      </p:sp>
      <p:sp>
        <p:nvSpPr>
          <p:cNvPr id="15" name="Oval 14"/>
          <p:cNvSpPr/>
          <p:nvPr/>
        </p:nvSpPr>
        <p:spPr bwMode="auto">
          <a:xfrm>
            <a:off x="501065" y="5058653"/>
            <a:ext cx="420989" cy="42098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4</a:t>
            </a:r>
            <a:endParaRPr lang="en-US" sz="1800" b="1" dirty="0" smtClean="0">
              <a:gradFill>
                <a:gsLst>
                  <a:gs pos="0">
                    <a:srgbClr val="FFFFFF"/>
                  </a:gs>
                  <a:gs pos="100000">
                    <a:srgbClr val="FFFFFF"/>
                  </a:gs>
                </a:gsLst>
                <a:lin ang="5400000" scaled="0"/>
              </a:gradFill>
            </a:endParaRPr>
          </a:p>
        </p:txBody>
      </p:sp>
      <p:sp>
        <p:nvSpPr>
          <p:cNvPr id="16" name="Oval 15"/>
          <p:cNvSpPr/>
          <p:nvPr/>
        </p:nvSpPr>
        <p:spPr bwMode="auto">
          <a:xfrm>
            <a:off x="501065" y="5634266"/>
            <a:ext cx="420989" cy="420989"/>
          </a:xfrm>
          <a:prstGeom prst="ellipse">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5</a:t>
            </a:r>
            <a:endParaRPr lang="en-US" sz="1800" b="1" dirty="0" smtClean="0">
              <a:gradFill>
                <a:gsLst>
                  <a:gs pos="0">
                    <a:srgbClr val="FFFFFF"/>
                  </a:gs>
                  <a:gs pos="100000">
                    <a:srgbClr val="FFFFFF"/>
                  </a:gs>
                </a:gsLst>
                <a:lin ang="5400000" scaled="0"/>
              </a:gradFill>
            </a:endParaRPr>
          </a:p>
        </p:txBody>
      </p:sp>
      <p:sp>
        <p:nvSpPr>
          <p:cNvPr id="17" name="Oval 16"/>
          <p:cNvSpPr/>
          <p:nvPr/>
        </p:nvSpPr>
        <p:spPr bwMode="auto">
          <a:xfrm>
            <a:off x="501065" y="6220839"/>
            <a:ext cx="420989" cy="420989"/>
          </a:xfrm>
          <a:prstGeom prst="ellipse">
            <a:avLst/>
          </a:prstGeom>
          <a:solidFill>
            <a:srgbClr val="575757"/>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6</a:t>
            </a:r>
            <a:endParaRPr lang="en-US" sz="1800" b="1" dirty="0" smtClean="0">
              <a:gradFill>
                <a:gsLst>
                  <a:gs pos="0">
                    <a:srgbClr val="FFFFFF"/>
                  </a:gs>
                  <a:gs pos="100000">
                    <a:srgbClr val="FFFFFF"/>
                  </a:gs>
                </a:gsLst>
                <a:lin ang="5400000" scaled="0"/>
              </a:gradFill>
            </a:endParaRPr>
          </a:p>
        </p:txBody>
      </p:sp>
      <p:sp>
        <p:nvSpPr>
          <p:cNvPr id="18" name="Oval 17"/>
          <p:cNvSpPr/>
          <p:nvPr/>
        </p:nvSpPr>
        <p:spPr bwMode="auto">
          <a:xfrm>
            <a:off x="501066" y="6805438"/>
            <a:ext cx="420989" cy="420989"/>
          </a:xfrm>
          <a:prstGeom prst="ellipse">
            <a:avLst/>
          </a:prstGeom>
          <a:solidFill>
            <a:srgbClr val="408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7</a:t>
            </a:r>
            <a:endParaRPr lang="en-US" sz="1800" b="1" dirty="0" smtClean="0">
              <a:gradFill>
                <a:gsLst>
                  <a:gs pos="0">
                    <a:srgbClr val="FFFFFF"/>
                  </a:gs>
                  <a:gs pos="100000">
                    <a:srgbClr val="FFFFFF"/>
                  </a:gs>
                </a:gsLst>
                <a:lin ang="5400000" scaled="0"/>
              </a:gradFill>
            </a:endParaRPr>
          </a:p>
        </p:txBody>
      </p:sp>
      <p:sp>
        <p:nvSpPr>
          <p:cNvPr id="19" name="Oval 18"/>
          <p:cNvSpPr/>
          <p:nvPr/>
        </p:nvSpPr>
        <p:spPr bwMode="auto">
          <a:xfrm>
            <a:off x="501067" y="7413622"/>
            <a:ext cx="420989" cy="420989"/>
          </a:xfrm>
          <a:prstGeom prst="ellipse">
            <a:avLst/>
          </a:prstGeom>
          <a:solidFill>
            <a:srgbClr val="0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8</a:t>
            </a:r>
            <a:endParaRPr lang="en-US" sz="18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293950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is the Ark Used?</a:t>
            </a:r>
            <a:endParaRPr lang="en-US" dirty="0"/>
          </a:p>
        </p:txBody>
      </p:sp>
      <p:sp>
        <p:nvSpPr>
          <p:cNvPr id="3" name="Text Placeholder 2"/>
          <p:cNvSpPr>
            <a:spLocks noGrp="1"/>
          </p:cNvSpPr>
          <p:nvPr>
            <p:ph type="subTitle" idx="1"/>
          </p:nvPr>
        </p:nvSpPr>
        <p:spPr/>
        <p:txBody>
          <a:bodyPr/>
          <a:lstStyle/>
          <a:p>
            <a:r>
              <a:rPr lang="en-US" dirty="0" smtClean="0"/>
              <a:t>The default recipe describes the components necessary for Ark to work but not how it is used.</a:t>
            </a:r>
          </a:p>
          <a:p>
            <a:endParaRPr lang="en-US" dirty="0" smtClean="0"/>
          </a:p>
          <a:p>
            <a:r>
              <a:rPr lang="en-US" dirty="0" smtClean="0"/>
              <a:t>To learn how to use the Ark one must employ it. But instead of simply unleashing it we should write a test to ensure it can do what we want it to do ... which is build an application from source.</a:t>
            </a:r>
          </a:p>
          <a:p>
            <a:endParaRPr lang="en-US" dirty="0"/>
          </a:p>
          <a:p>
            <a:r>
              <a:rPr lang="en-US" b="1" dirty="0" smtClean="0"/>
              <a:t>Adventurers your goal is to write a test that demonstrates the </a:t>
            </a:r>
            <a:r>
              <a:rPr lang="en-US" b="1" dirty="0" err="1" smtClean="0"/>
              <a:t>install_with_make</a:t>
            </a:r>
            <a:r>
              <a:rPr lang="en-US" b="1" dirty="0" smtClean="0"/>
              <a:t> action of Ark.</a:t>
            </a:r>
            <a:endParaRPr lang="en-US" b="1" dirty="0"/>
          </a:p>
        </p:txBody>
      </p:sp>
    </p:spTree>
    <p:extLst>
      <p:ext uri="{BB962C8B-B14F-4D97-AF65-F5344CB8AC3E}">
        <p14:creationId xmlns:p14="http://schemas.microsoft.com/office/powerpoint/2010/main" val="20156300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397662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Fixture Cookbook</a:t>
            </a:r>
            <a:endParaRPr lang="en-US" dirty="0"/>
          </a:p>
        </p:txBody>
      </p:sp>
      <p:sp>
        <p:nvSpPr>
          <p:cNvPr id="4" name="Subtitle 3"/>
          <p:cNvSpPr>
            <a:spLocks noGrp="1"/>
          </p:cNvSpPr>
          <p:nvPr>
            <p:ph type="subTitle" idx="1"/>
          </p:nvPr>
        </p:nvSpPr>
        <p:spPr/>
        <p:txBody>
          <a:bodyPr/>
          <a:lstStyle/>
          <a:p>
            <a:r>
              <a:rPr lang="en-US" dirty="0" smtClean="0"/>
              <a:t>Defining a cookbook, within a cookbook's test directory, that employs the cookbook in the various ways in which it may be used by downstream cookbooks.</a:t>
            </a:r>
          </a:p>
          <a:p>
            <a:endParaRPr lang="en-US" dirty="0"/>
          </a:p>
          <a:p>
            <a:r>
              <a:rPr lang="en-US" dirty="0" smtClean="0"/>
              <a:t>This is often to ensure test coverage for features not in the defined recipes and their associated tests. Common if you are building a cookbook that employs a custom resource.</a:t>
            </a:r>
            <a:endParaRPr lang="en-US" dirty="0"/>
          </a:p>
        </p:txBody>
      </p:sp>
    </p:spTree>
    <p:extLst>
      <p:ext uri="{BB962C8B-B14F-4D97-AF65-F5344CB8AC3E}">
        <p14:creationId xmlns:p14="http://schemas.microsoft.com/office/powerpoint/2010/main" val="18831235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1415143"/>
            <a:ext cx="14423693" cy="6481300"/>
          </a:xfrm>
        </p:spPr>
        <p:txBody>
          <a:bodyPr/>
          <a:lstStyle/>
          <a:p>
            <a:r>
              <a:rPr lang="en-US" dirty="0" smtClean="0"/>
              <a:t>&gt; cd ~/ark</a:t>
            </a:r>
          </a:p>
          <a:p>
            <a:r>
              <a:rPr lang="en-US" dirty="0" smtClean="0"/>
              <a:t>&gt; </a:t>
            </a:r>
            <a:r>
              <a:rPr lang="en-US" dirty="0" err="1"/>
              <a:t>mkdir</a:t>
            </a:r>
            <a:r>
              <a:rPr lang="en-US" dirty="0"/>
              <a:t> spec/fixtures</a:t>
            </a:r>
          </a:p>
          <a:p>
            <a:r>
              <a:rPr lang="en-US" dirty="0"/>
              <a:t>&gt; chef generate cookbook spec/fixtures/</a:t>
            </a:r>
            <a:r>
              <a:rPr lang="en-US" dirty="0" err="1"/>
              <a:t>ark_spec</a:t>
            </a:r>
            <a:endParaRPr lang="en-US" dirty="0"/>
          </a:p>
          <a:p>
            <a:endParaRPr lang="en-US" dirty="0"/>
          </a:p>
        </p:txBody>
      </p:sp>
      <p:sp>
        <p:nvSpPr>
          <p:cNvPr id="5" name="Title 4"/>
          <p:cNvSpPr>
            <a:spLocks noGrp="1"/>
          </p:cNvSpPr>
          <p:nvPr>
            <p:ph type="title"/>
          </p:nvPr>
        </p:nvSpPr>
        <p:spPr/>
        <p:txBody>
          <a:bodyPr>
            <a:normAutofit/>
          </a:bodyPr>
          <a:lstStyle/>
          <a:p>
            <a:r>
              <a:rPr lang="en-US" dirty="0" smtClean="0"/>
              <a:t>Creating the Fixture Cookbook</a:t>
            </a:r>
            <a:endParaRPr lang="en-US" dirty="0"/>
          </a:p>
        </p:txBody>
      </p:sp>
    </p:spTree>
    <p:extLst>
      <p:ext uri="{BB962C8B-B14F-4D97-AF65-F5344CB8AC3E}">
        <p14:creationId xmlns:p14="http://schemas.microsoft.com/office/powerpoint/2010/main" val="2871148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Updating the Dependencies to Fixture Cookbook</a:t>
            </a:r>
            <a:endParaRPr lang="en-US" sz="4800" dirty="0"/>
          </a:p>
        </p:txBody>
      </p:sp>
      <p:sp>
        <p:nvSpPr>
          <p:cNvPr id="3" name="Content Placeholder 2"/>
          <p:cNvSpPr>
            <a:spLocks noGrp="1"/>
          </p:cNvSpPr>
          <p:nvPr>
            <p:ph sz="quarter" idx="10"/>
          </p:nvPr>
        </p:nvSpPr>
        <p:spPr/>
        <p:txBody>
          <a:bodyPr/>
          <a:lstStyle/>
          <a:p>
            <a:r>
              <a:rPr lang="en-US" dirty="0"/>
              <a:t>source "http://</a:t>
            </a:r>
            <a:r>
              <a:rPr lang="en-US" dirty="0" err="1"/>
              <a:t>api.berkshelf.com</a:t>
            </a:r>
            <a:r>
              <a:rPr lang="en-US" dirty="0"/>
              <a:t>"</a:t>
            </a:r>
          </a:p>
          <a:p>
            <a:endParaRPr lang="en-US" dirty="0"/>
          </a:p>
          <a:p>
            <a:r>
              <a:rPr lang="en-US" dirty="0"/>
              <a:t>metadata</a:t>
            </a:r>
          </a:p>
          <a:p>
            <a:endParaRPr lang="en-US" dirty="0"/>
          </a:p>
          <a:p>
            <a:r>
              <a:rPr lang="en-US" dirty="0"/>
              <a:t>cookbook '</a:t>
            </a:r>
            <a:r>
              <a:rPr lang="en-US" dirty="0" err="1"/>
              <a:t>ark_spec</a:t>
            </a:r>
            <a:r>
              <a:rPr lang="en-US" dirty="0"/>
              <a:t>', path: 'spec/fixtures/</a:t>
            </a:r>
            <a:r>
              <a:rPr lang="en-US" dirty="0" err="1"/>
              <a:t>ark_spec</a:t>
            </a:r>
            <a:r>
              <a:rPr lang="en-US" dirty="0"/>
              <a:t>'</a:t>
            </a:r>
          </a:p>
        </p:txBody>
      </p:sp>
      <p:sp>
        <p:nvSpPr>
          <p:cNvPr id="4" name="Text Placeholder 3"/>
          <p:cNvSpPr>
            <a:spLocks noGrp="1"/>
          </p:cNvSpPr>
          <p:nvPr>
            <p:ph type="body" sz="quarter" idx="11"/>
          </p:nvPr>
        </p:nvSpPr>
        <p:spPr/>
        <p:txBody>
          <a:bodyPr/>
          <a:lstStyle/>
          <a:p>
            <a:r>
              <a:rPr lang="en-US" dirty="0" smtClean="0"/>
              <a:t>~/ark/</a:t>
            </a:r>
            <a:r>
              <a:rPr lang="en-US" dirty="0" err="1" smtClean="0"/>
              <a:t>Berksfile</a:t>
            </a:r>
            <a:endParaRPr lang="en-US" dirty="0"/>
          </a:p>
        </p:txBody>
      </p:sp>
      <p:sp>
        <p:nvSpPr>
          <p:cNvPr id="6" name="Text Placeholder 5"/>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526647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Test Recipes</a:t>
            </a:r>
            <a:endParaRPr lang="en-US" dirty="0"/>
          </a:p>
        </p:txBody>
      </p:sp>
      <p:sp>
        <p:nvSpPr>
          <p:cNvPr id="3" name="Subtitle 2"/>
          <p:cNvSpPr>
            <a:spLocks noGrp="1"/>
          </p:cNvSpPr>
          <p:nvPr>
            <p:ph type="subTitle" idx="1"/>
          </p:nvPr>
        </p:nvSpPr>
        <p:spPr/>
        <p:txBody>
          <a:bodyPr/>
          <a:lstStyle/>
          <a:p>
            <a:r>
              <a:rPr lang="en-US" dirty="0" smtClean="0"/>
              <a:t>Within the fixture cookbook you now would define recipes that employ the custom resource is the most essential ways.</a:t>
            </a:r>
            <a:endParaRPr lang="en-US" dirty="0"/>
          </a:p>
        </p:txBody>
      </p:sp>
    </p:spTree>
    <p:extLst>
      <p:ext uri="{BB962C8B-B14F-4D97-AF65-F5344CB8AC3E}">
        <p14:creationId xmlns:p14="http://schemas.microsoft.com/office/powerpoint/2010/main" val="14347022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spec/fixtures/</a:t>
            </a:r>
            <a:r>
              <a:rPr lang="en-US" dirty="0" err="1"/>
              <a:t>ark_spec</a:t>
            </a:r>
            <a:r>
              <a:rPr lang="en-US" dirty="0"/>
              <a:t>/recipes</a:t>
            </a:r>
          </a:p>
          <a:p>
            <a:r>
              <a:rPr lang="en-US" dirty="0"/>
              <a:t>├── </a:t>
            </a:r>
            <a:r>
              <a:rPr lang="en-US" dirty="0" err="1"/>
              <a:t>cherry_pick.rb</a:t>
            </a:r>
            <a:endParaRPr lang="en-US" dirty="0"/>
          </a:p>
          <a:p>
            <a:r>
              <a:rPr lang="en-US" dirty="0"/>
              <a:t>├── </a:t>
            </a:r>
            <a:r>
              <a:rPr lang="en-US" dirty="0" err="1"/>
              <a:t>cherry_pick_with_zip.rb</a:t>
            </a:r>
            <a:endParaRPr lang="en-US" dirty="0"/>
          </a:p>
          <a:p>
            <a:r>
              <a:rPr lang="en-US" dirty="0"/>
              <a:t>├── </a:t>
            </a:r>
            <a:r>
              <a:rPr lang="en-US" dirty="0" err="1"/>
              <a:t>configure.rb</a:t>
            </a:r>
            <a:endParaRPr lang="en-US" dirty="0"/>
          </a:p>
          <a:p>
            <a:r>
              <a:rPr lang="en-US" dirty="0"/>
              <a:t>├── </a:t>
            </a:r>
            <a:r>
              <a:rPr lang="en-US" dirty="0" err="1"/>
              <a:t>dump.rb</a:t>
            </a:r>
            <a:endParaRPr lang="en-US" dirty="0"/>
          </a:p>
          <a:p>
            <a:r>
              <a:rPr lang="en-US" dirty="0"/>
              <a:t>├── </a:t>
            </a:r>
            <a:r>
              <a:rPr lang="en-US" dirty="0" err="1"/>
              <a:t>install.rb</a:t>
            </a:r>
            <a:endParaRPr lang="en-US" dirty="0"/>
          </a:p>
          <a:p>
            <a:r>
              <a:rPr lang="en-US" dirty="0"/>
              <a:t>├── </a:t>
            </a:r>
            <a:r>
              <a:rPr lang="en-US" dirty="0" err="1"/>
              <a:t>install_no_stripping.rb</a:t>
            </a:r>
            <a:endParaRPr lang="en-US" dirty="0"/>
          </a:p>
          <a:p>
            <a:r>
              <a:rPr lang="en-US" dirty="0"/>
              <a:t>├── </a:t>
            </a:r>
            <a:r>
              <a:rPr lang="en-US" dirty="0" err="1"/>
              <a:t>install_stripping.rb</a:t>
            </a:r>
            <a:endParaRPr lang="en-US" dirty="0"/>
          </a:p>
          <a:p>
            <a:r>
              <a:rPr lang="en-US" dirty="0"/>
              <a:t>├── </a:t>
            </a:r>
            <a:r>
              <a:rPr lang="en-US" dirty="0" err="1"/>
              <a:t>install_windows.rb</a:t>
            </a:r>
            <a:endParaRPr lang="en-US" dirty="0"/>
          </a:p>
          <a:p>
            <a:r>
              <a:rPr lang="en-US" dirty="0"/>
              <a:t>├── </a:t>
            </a:r>
            <a:r>
              <a:rPr lang="en-US" dirty="0" err="1" smtClean="0"/>
              <a:t>install_with_append_env_path.rb</a:t>
            </a:r>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ls</a:t>
            </a:r>
            <a:r>
              <a:rPr lang="en-US" dirty="0" smtClean="0"/>
              <a:t> spec/fixtures/</a:t>
            </a:r>
            <a:r>
              <a:rPr lang="en-US" dirty="0" err="1" smtClean="0"/>
              <a:t>ark_spec</a:t>
            </a:r>
            <a:r>
              <a:rPr lang="en-US" dirty="0" smtClean="0"/>
              <a:t>/recipes</a:t>
            </a:r>
            <a:endParaRPr lang="en-US" dirty="0"/>
          </a:p>
        </p:txBody>
      </p:sp>
      <p:sp>
        <p:nvSpPr>
          <p:cNvPr id="5" name="Title 4"/>
          <p:cNvSpPr>
            <a:spLocks noGrp="1"/>
          </p:cNvSpPr>
          <p:nvPr>
            <p:ph type="title"/>
          </p:nvPr>
        </p:nvSpPr>
        <p:spPr/>
        <p:txBody>
          <a:bodyPr/>
          <a:lstStyle/>
          <a:p>
            <a:r>
              <a:rPr lang="en-US" dirty="0" smtClean="0"/>
              <a:t>Viewing All the Defined Recipes</a:t>
            </a:r>
            <a:endParaRPr lang="en-US" dirty="0"/>
          </a:p>
        </p:txBody>
      </p:sp>
    </p:spTree>
    <p:extLst>
      <p:ext uri="{BB962C8B-B14F-4D97-AF65-F5344CB8AC3E}">
        <p14:creationId xmlns:p14="http://schemas.microsoft.com/office/powerpoint/2010/main" val="30616509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install Recipe</a:t>
            </a:r>
            <a:endParaRPr lang="en-US" dirty="0"/>
          </a:p>
        </p:txBody>
      </p:sp>
      <p:sp>
        <p:nvSpPr>
          <p:cNvPr id="3" name="Content Placeholder 2"/>
          <p:cNvSpPr>
            <a:spLocks noGrp="1"/>
          </p:cNvSpPr>
          <p:nvPr>
            <p:ph sz="quarter" idx="10"/>
          </p:nvPr>
        </p:nvSpPr>
        <p:spPr/>
        <p:txBody>
          <a:bodyPr>
            <a:normAutofit/>
          </a:bodyPr>
          <a:lstStyle/>
          <a:p>
            <a:r>
              <a:rPr lang="en-US" dirty="0" smtClean="0"/>
              <a:t>ark </a:t>
            </a:r>
            <a:r>
              <a:rPr lang="en-US" dirty="0"/>
              <a:t>'</a:t>
            </a:r>
            <a:r>
              <a:rPr lang="en-US" dirty="0" err="1"/>
              <a:t>test_install</a:t>
            </a:r>
            <a:r>
              <a:rPr lang="en-US" dirty="0"/>
              <a:t>' do</a:t>
            </a:r>
          </a:p>
          <a:p>
            <a:r>
              <a:rPr lang="en-US" dirty="0"/>
              <a:t>  </a:t>
            </a:r>
            <a:r>
              <a:rPr lang="en-US" dirty="0" err="1"/>
              <a:t>url</a:t>
            </a:r>
            <a:r>
              <a:rPr lang="en-US" dirty="0"/>
              <a:t> 'https://</a:t>
            </a:r>
            <a:r>
              <a:rPr lang="en-US" dirty="0" err="1"/>
              <a:t>github.com</a:t>
            </a:r>
            <a:r>
              <a:rPr lang="en-US" dirty="0"/>
              <a:t>/</a:t>
            </a:r>
            <a:r>
              <a:rPr lang="en-US" dirty="0" err="1"/>
              <a:t>burtlo</a:t>
            </a:r>
            <a:r>
              <a:rPr lang="en-US" dirty="0"/>
              <a:t>/ark/raw/master/</a:t>
            </a:r>
            <a:r>
              <a:rPr lang="en-US" dirty="0" err="1" smtClean="0"/>
              <a:t>fil</a:t>
            </a:r>
            <a:r>
              <a:rPr lang="en-US" dirty="0" smtClean="0"/>
              <a:t>.../</a:t>
            </a:r>
            <a:r>
              <a:rPr lang="en-US" dirty="0" err="1"/>
              <a:t>foo.tar.gz</a:t>
            </a:r>
            <a:r>
              <a:rPr lang="en-US" dirty="0"/>
              <a:t>'</a:t>
            </a:r>
          </a:p>
          <a:p>
            <a:r>
              <a:rPr lang="en-US" dirty="0"/>
              <a:t>  checksum '</a:t>
            </a:r>
            <a:r>
              <a:rPr lang="en-US" dirty="0" smtClean="0"/>
              <a:t>5996e676f17457c823d86...81e70d6a0e5f8e45b51e62e0c52e8</a:t>
            </a:r>
            <a:r>
              <a:rPr lang="en-US" dirty="0"/>
              <a:t>'</a:t>
            </a:r>
          </a:p>
          <a:p>
            <a:r>
              <a:rPr lang="en-US" dirty="0"/>
              <a:t>  version '2'</a:t>
            </a:r>
          </a:p>
          <a:p>
            <a:r>
              <a:rPr lang="en-US" dirty="0"/>
              <a:t>  </a:t>
            </a:r>
            <a:r>
              <a:rPr lang="en-US" dirty="0" err="1"/>
              <a:t>prefix_root</a:t>
            </a:r>
            <a:r>
              <a:rPr lang="en-US" dirty="0"/>
              <a:t> '/</a:t>
            </a:r>
            <a:r>
              <a:rPr lang="en-US" dirty="0" err="1"/>
              <a:t>usr</a:t>
            </a:r>
            <a:r>
              <a:rPr lang="en-US" dirty="0"/>
              <a:t>/local'</a:t>
            </a:r>
          </a:p>
          <a:p>
            <a:r>
              <a:rPr lang="en-US" dirty="0"/>
              <a:t>  owner '</a:t>
            </a:r>
            <a:r>
              <a:rPr lang="en-US" dirty="0" err="1"/>
              <a:t>foobarbaz</a:t>
            </a:r>
            <a:r>
              <a:rPr lang="en-US" dirty="0"/>
              <a:t>'</a:t>
            </a:r>
          </a:p>
          <a:p>
            <a:r>
              <a:rPr lang="en-US" dirty="0"/>
              <a:t>  group '</a:t>
            </a:r>
            <a:r>
              <a:rPr lang="en-US" dirty="0" err="1"/>
              <a:t>foobarbaz</a:t>
            </a:r>
            <a:r>
              <a:rPr lang="en-US" dirty="0"/>
              <a:t>'</a:t>
            </a:r>
          </a:p>
          <a:p>
            <a:r>
              <a:rPr lang="en-US" dirty="0"/>
              <a:t>  action :install</a:t>
            </a:r>
          </a:p>
          <a:p>
            <a:r>
              <a:rPr lang="en-US" dirty="0"/>
              <a:t>end</a:t>
            </a:r>
          </a:p>
        </p:txBody>
      </p:sp>
      <p:sp>
        <p:nvSpPr>
          <p:cNvPr id="4" name="Text Placeholder 3"/>
          <p:cNvSpPr>
            <a:spLocks noGrp="1"/>
          </p:cNvSpPr>
          <p:nvPr>
            <p:ph type="body" sz="quarter" idx="11"/>
          </p:nvPr>
        </p:nvSpPr>
        <p:spPr/>
        <p:txBody>
          <a:bodyPr/>
          <a:lstStyle/>
          <a:p>
            <a:r>
              <a:rPr lang="en-US" dirty="0" smtClean="0"/>
              <a:t>~/ark/spec/fixtures/</a:t>
            </a:r>
            <a:r>
              <a:rPr lang="en-US" dirty="0" err="1" smtClean="0"/>
              <a:t>ark_spec</a:t>
            </a:r>
            <a:r>
              <a:rPr lang="en-US" dirty="0" smtClean="0"/>
              <a:t>/recipes/</a:t>
            </a:r>
            <a:r>
              <a:rPr lang="en-US" dirty="0" err="1" smtClean="0"/>
              <a:t>install.rb</a:t>
            </a:r>
            <a:endParaRPr lang="en-US" dirty="0"/>
          </a:p>
        </p:txBody>
      </p:sp>
    </p:spTree>
    <p:extLst>
      <p:ext uri="{BB962C8B-B14F-4D97-AF65-F5344CB8AC3E}">
        <p14:creationId xmlns:p14="http://schemas.microsoft.com/office/powerpoint/2010/main" val="20524951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Defining the Test for Each Recipe</a:t>
            </a:r>
          </a:p>
        </p:txBody>
      </p:sp>
      <p:sp>
        <p:nvSpPr>
          <p:cNvPr id="3" name="Subtitle 2"/>
          <p:cNvSpPr>
            <a:spLocks noGrp="1"/>
          </p:cNvSpPr>
          <p:nvPr>
            <p:ph type="subTitle" idx="1"/>
          </p:nvPr>
        </p:nvSpPr>
        <p:spPr/>
        <p:txBody>
          <a:bodyPr/>
          <a:lstStyle/>
          <a:p>
            <a:r>
              <a:rPr lang="en-US" dirty="0" smtClean="0"/>
              <a:t>For every recipe you write you now need to define a test for them.</a:t>
            </a:r>
            <a:endParaRPr lang="en-US" dirty="0"/>
          </a:p>
        </p:txBody>
      </p:sp>
    </p:spTree>
    <p:extLst>
      <p:ext uri="{BB962C8B-B14F-4D97-AF65-F5344CB8AC3E}">
        <p14:creationId xmlns:p14="http://schemas.microsoft.com/office/powerpoint/2010/main" val="157384530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37"/>
            <a:ext cx="16255999" cy="9157546"/>
          </a:xfrm>
          <a:prstGeom prst="rect">
            <a:avLst/>
          </a:prstGeom>
        </p:spPr>
      </p:pic>
    </p:spTree>
    <p:extLst>
      <p:ext uri="{BB962C8B-B14F-4D97-AF65-F5344CB8AC3E}">
        <p14:creationId xmlns:p14="http://schemas.microsoft.com/office/powerpoint/2010/main" val="19081307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Tests for each Fixture Recipe</a:t>
            </a:r>
            <a:endParaRPr lang="en-US" dirty="0"/>
          </a:p>
        </p:txBody>
      </p:sp>
      <p:sp>
        <p:nvSpPr>
          <p:cNvPr id="3" name="Content Placeholder 2"/>
          <p:cNvSpPr>
            <a:spLocks noGrp="1"/>
          </p:cNvSpPr>
          <p:nvPr>
            <p:ph sz="quarter" idx="10"/>
          </p:nvPr>
        </p:nvSpPr>
        <p:spPr/>
        <p:txBody>
          <a:bodyPr>
            <a:normAutofit/>
          </a:bodyPr>
          <a:lstStyle/>
          <a:p>
            <a:r>
              <a:rPr lang="en-US" dirty="0"/>
              <a:t>require '</a:t>
            </a:r>
            <a:r>
              <a:rPr lang="en-US" dirty="0" err="1"/>
              <a:t>spec_helper</a:t>
            </a:r>
            <a:r>
              <a:rPr lang="en-US" dirty="0"/>
              <a:t>'</a:t>
            </a:r>
          </a:p>
          <a:p>
            <a:endParaRPr lang="en-US" dirty="0"/>
          </a:p>
          <a:p>
            <a:r>
              <a:rPr lang="en-US" dirty="0"/>
              <a:t>describe 'ark' do</a:t>
            </a:r>
          </a:p>
          <a:p>
            <a:endParaRPr lang="en-US" dirty="0" smtClean="0"/>
          </a:p>
          <a:p>
            <a:r>
              <a:rPr lang="en-US" dirty="0"/>
              <a:t> </a:t>
            </a:r>
            <a:r>
              <a:rPr lang="en-US" dirty="0" smtClean="0"/>
              <a:t> # ... helpers and setup ...</a:t>
            </a:r>
          </a:p>
          <a:p>
            <a:endParaRPr lang="en-US" dirty="0"/>
          </a:p>
          <a:p>
            <a:r>
              <a:rPr lang="en-US" dirty="0"/>
              <a:t>  describe 'install' do</a:t>
            </a:r>
          </a:p>
          <a:p>
            <a:r>
              <a:rPr lang="en-US" dirty="0"/>
              <a:t>    let(:</a:t>
            </a:r>
            <a:r>
              <a:rPr lang="en-US" dirty="0" err="1"/>
              <a:t>described_recipe</a:t>
            </a:r>
            <a:r>
              <a:rPr lang="en-US" dirty="0"/>
              <a:t>) { '</a:t>
            </a:r>
            <a:r>
              <a:rPr lang="en-US" dirty="0" err="1"/>
              <a:t>ark_spec</a:t>
            </a:r>
            <a:r>
              <a:rPr lang="en-US" dirty="0"/>
              <a:t>::install' }</a:t>
            </a:r>
          </a:p>
          <a:p>
            <a:endParaRPr lang="en-US" dirty="0"/>
          </a:p>
          <a:p>
            <a:r>
              <a:rPr lang="en-US" dirty="0"/>
              <a:t>    it 'generates the expected </a:t>
            </a:r>
            <a:r>
              <a:rPr lang="en-US" dirty="0" smtClean="0"/>
              <a:t>... actions </a:t>
            </a:r>
            <a:r>
              <a:rPr lang="en-US" dirty="0"/>
              <a:t>and notifications' do</a:t>
            </a:r>
          </a:p>
          <a:p>
            <a:r>
              <a:rPr lang="en-US" dirty="0"/>
              <a:t>      expect(</a:t>
            </a:r>
            <a:r>
              <a:rPr lang="en-US" dirty="0" err="1"/>
              <a:t>chef_run</a:t>
            </a:r>
            <a:r>
              <a:rPr lang="en-US" dirty="0"/>
              <a:t>).to </a:t>
            </a:r>
            <a:r>
              <a:rPr lang="en-US" dirty="0" err="1"/>
              <a:t>install_ark</a:t>
            </a:r>
            <a:r>
              <a:rPr lang="en-US" dirty="0"/>
              <a:t>('</a:t>
            </a:r>
            <a:r>
              <a:rPr lang="en-US" dirty="0" err="1"/>
              <a:t>test_install</a:t>
            </a:r>
            <a:r>
              <a:rPr lang="en-US" dirty="0"/>
              <a:t>')</a:t>
            </a:r>
          </a:p>
          <a:p>
            <a:endParaRPr lang="en-US" dirty="0"/>
          </a:p>
        </p:txBody>
      </p:sp>
      <p:sp>
        <p:nvSpPr>
          <p:cNvPr id="4" name="Text Placeholder 3"/>
          <p:cNvSpPr>
            <a:spLocks noGrp="1"/>
          </p:cNvSpPr>
          <p:nvPr>
            <p:ph type="body" sz="quarter" idx="11"/>
          </p:nvPr>
        </p:nvSpPr>
        <p:spPr/>
        <p:txBody>
          <a:bodyPr/>
          <a:lstStyle/>
          <a:p>
            <a:r>
              <a:rPr lang="en-US" dirty="0" smtClean="0"/>
              <a:t>~/ark</a:t>
            </a:r>
            <a:r>
              <a:rPr lang="en-US" dirty="0" smtClean="0"/>
              <a:t>/spec/unit/resources/</a:t>
            </a:r>
            <a:r>
              <a:rPr lang="en-US" dirty="0" err="1" smtClean="0"/>
              <a:t>default_spec.rb</a:t>
            </a:r>
            <a:endParaRPr lang="en-US" dirty="0"/>
          </a:p>
        </p:txBody>
      </p:sp>
    </p:spTree>
    <p:extLst>
      <p:ext uri="{BB962C8B-B14F-4D97-AF65-F5344CB8AC3E}">
        <p14:creationId xmlns:p14="http://schemas.microsoft.com/office/powerpoint/2010/main" val="382302974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a:t>
            </a:r>
            <a:r>
              <a:rPr lang="en-US" dirty="0" err="1" smtClean="0"/>
              <a:t>ChefSpec</a:t>
            </a:r>
            <a:r>
              <a:rPr lang="en-US" dirty="0" smtClean="0"/>
              <a:t> Matchers</a:t>
            </a:r>
            <a:endParaRPr lang="en-US" dirty="0"/>
          </a:p>
        </p:txBody>
      </p:sp>
      <p:sp>
        <p:nvSpPr>
          <p:cNvPr id="3" name="Subtitle 2"/>
          <p:cNvSpPr>
            <a:spLocks noGrp="1"/>
          </p:cNvSpPr>
          <p:nvPr>
            <p:ph type="subTitle" idx="1"/>
          </p:nvPr>
        </p:nvSpPr>
        <p:spPr/>
        <p:txBody>
          <a:bodyPr/>
          <a:lstStyle/>
          <a:p>
            <a:r>
              <a:rPr lang="en-US" dirty="0" err="1"/>
              <a:t>ChefSpec</a:t>
            </a:r>
            <a:r>
              <a:rPr lang="en-US" dirty="0"/>
              <a:t> exposes the ability for cookbook authors to package custom matchers inside a cookbook so that other developers may take advantage of them in testing. </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a:t>
            </a:r>
            <a:r>
              <a:rPr lang="en-US" sz="3200" dirty="0" err="1"/>
              <a:t>lSQDXD</a:t>
            </a:r>
            <a:endParaRPr lang="en-US" sz="3200" dirty="0" smtClean="0"/>
          </a:p>
        </p:txBody>
      </p:sp>
    </p:spTree>
    <p:extLst>
      <p:ext uri="{BB962C8B-B14F-4D97-AF65-F5344CB8AC3E}">
        <p14:creationId xmlns:p14="http://schemas.microsoft.com/office/powerpoint/2010/main" val="41878995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Defining a </a:t>
            </a:r>
            <a:r>
              <a:rPr lang="en-US" dirty="0" err="1" smtClean="0"/>
              <a:t>ChefSpec</a:t>
            </a:r>
            <a:r>
              <a:rPr lang="en-US" dirty="0" smtClean="0"/>
              <a:t> Resource Matcher</a:t>
            </a:r>
            <a:endParaRPr lang="en-US" dirty="0"/>
          </a:p>
        </p:txBody>
      </p:sp>
      <p:sp>
        <p:nvSpPr>
          <p:cNvPr id="3" name="Content Placeholder 2"/>
          <p:cNvSpPr>
            <a:spLocks noGrp="1"/>
          </p:cNvSpPr>
          <p:nvPr>
            <p:ph sz="quarter" idx="10"/>
          </p:nvPr>
        </p:nvSpPr>
        <p:spPr/>
        <p:txBody>
          <a:bodyPr>
            <a:normAutofit/>
          </a:bodyPr>
          <a:lstStyle/>
          <a:p>
            <a:r>
              <a:rPr lang="en-US" sz="2400" dirty="0"/>
              <a:t>if defined?(</a:t>
            </a:r>
            <a:r>
              <a:rPr lang="en-US" sz="2400" dirty="0" err="1"/>
              <a:t>ChefSpec</a:t>
            </a:r>
            <a:r>
              <a:rPr lang="en-US" sz="2400" dirty="0"/>
              <a:t>)</a:t>
            </a:r>
          </a:p>
          <a:p>
            <a:r>
              <a:rPr lang="en-US" sz="2400" dirty="0"/>
              <a:t>  </a:t>
            </a:r>
            <a:r>
              <a:rPr lang="en-US" sz="2400" dirty="0" err="1"/>
              <a:t>def</a:t>
            </a:r>
            <a:r>
              <a:rPr lang="en-US" sz="2400" dirty="0"/>
              <a:t> </a:t>
            </a:r>
            <a:r>
              <a:rPr lang="en-US" sz="2400" dirty="0" err="1"/>
              <a:t>install_ark</a:t>
            </a:r>
            <a:r>
              <a:rPr lang="en-US" sz="2400" dirty="0"/>
              <a:t>(</a:t>
            </a:r>
            <a:r>
              <a:rPr lang="en-US" sz="2400" dirty="0" err="1"/>
              <a:t>resource_name</a:t>
            </a:r>
            <a:r>
              <a:rPr lang="en-US" sz="2400" dirty="0"/>
              <a:t>)</a:t>
            </a:r>
          </a:p>
          <a:p>
            <a:r>
              <a:rPr lang="en-US" sz="2400" dirty="0"/>
              <a:t>    </a:t>
            </a:r>
            <a:r>
              <a:rPr lang="en-US" sz="2400" dirty="0" err="1"/>
              <a:t>ChefSpec</a:t>
            </a:r>
            <a:r>
              <a:rPr lang="en-US" sz="2400" dirty="0"/>
              <a:t>::Matchers::</a:t>
            </a:r>
            <a:r>
              <a:rPr lang="en-US" sz="2400" dirty="0" err="1"/>
              <a:t>ResourceMatcher.new</a:t>
            </a:r>
            <a:r>
              <a:rPr lang="en-US" sz="2400" dirty="0"/>
              <a:t>(:ark, :install, </a:t>
            </a:r>
            <a:r>
              <a:rPr lang="en-US" sz="2400" dirty="0" err="1"/>
              <a:t>resource_name</a:t>
            </a:r>
            <a:r>
              <a:rPr lang="en-US" sz="2400" dirty="0"/>
              <a:t>)</a:t>
            </a:r>
          </a:p>
          <a:p>
            <a:r>
              <a:rPr lang="en-US" sz="2400" dirty="0"/>
              <a:t>  end</a:t>
            </a:r>
          </a:p>
          <a:p>
            <a:endParaRPr lang="en-US" sz="2400" dirty="0"/>
          </a:p>
          <a:p>
            <a:r>
              <a:rPr lang="en-US" sz="2400" dirty="0"/>
              <a:t>  # TODO: Define additional matchers for each supported action ...</a:t>
            </a:r>
          </a:p>
          <a:p>
            <a:r>
              <a:rPr lang="en-US" sz="2400" dirty="0"/>
              <a:t>  #</a:t>
            </a:r>
          </a:p>
          <a:p>
            <a:r>
              <a:rPr lang="en-US" sz="2400" dirty="0"/>
              <a:t>  # actions :install, :</a:t>
            </a:r>
            <a:r>
              <a:rPr lang="en-US" sz="2400" dirty="0" err="1"/>
              <a:t>install_with_make</a:t>
            </a:r>
            <a:r>
              <a:rPr lang="en-US" sz="2400" dirty="0"/>
              <a:t>, :dump, :</a:t>
            </a:r>
            <a:r>
              <a:rPr lang="en-US" sz="2400" dirty="0" err="1" smtClean="0"/>
              <a:t>cherry_pick</a:t>
            </a:r>
            <a:r>
              <a:rPr lang="en-US" sz="2400" dirty="0" smtClean="0"/>
              <a:t>, :put</a:t>
            </a:r>
            <a:endParaRPr lang="en-US" sz="2400" dirty="0"/>
          </a:p>
          <a:p>
            <a:r>
              <a:rPr lang="en-US" sz="2400" dirty="0"/>
              <a:t>  #         :configure, :</a:t>
            </a:r>
            <a:r>
              <a:rPr lang="en-US" sz="2400" dirty="0" err="1"/>
              <a:t>setup_py_build</a:t>
            </a:r>
            <a:r>
              <a:rPr lang="en-US" sz="2400" dirty="0"/>
              <a:t>, :</a:t>
            </a:r>
            <a:r>
              <a:rPr lang="en-US" sz="2400" dirty="0" err="1"/>
              <a:t>setup_py_install</a:t>
            </a:r>
            <a:r>
              <a:rPr lang="en-US" sz="2400" dirty="0"/>
              <a:t>, :</a:t>
            </a:r>
            <a:r>
              <a:rPr lang="en-US" sz="2400" dirty="0" err="1"/>
              <a:t>setup_py</a:t>
            </a:r>
            <a:r>
              <a:rPr lang="en-US" sz="2400" dirty="0"/>
              <a:t>, </a:t>
            </a:r>
            <a:r>
              <a:rPr lang="en-US" sz="2400" dirty="0" smtClean="0"/>
              <a:t>:</a:t>
            </a:r>
            <a:r>
              <a:rPr lang="en-US" sz="2400" dirty="0"/>
              <a:t>unzip</a:t>
            </a:r>
          </a:p>
          <a:p>
            <a:r>
              <a:rPr lang="en-US" sz="2400" dirty="0"/>
              <a:t>end</a:t>
            </a:r>
          </a:p>
          <a:p>
            <a:endParaRPr lang="en-US" sz="2400" dirty="0"/>
          </a:p>
        </p:txBody>
      </p:sp>
      <p:sp>
        <p:nvSpPr>
          <p:cNvPr id="4" name="Text Placeholder 3"/>
          <p:cNvSpPr>
            <a:spLocks noGrp="1"/>
          </p:cNvSpPr>
          <p:nvPr>
            <p:ph type="body" sz="quarter" idx="11"/>
          </p:nvPr>
        </p:nvSpPr>
        <p:spPr/>
        <p:txBody>
          <a:bodyPr/>
          <a:lstStyle/>
          <a:p>
            <a:r>
              <a:rPr lang="en-US" dirty="0" smtClean="0"/>
              <a:t>~/ark/libraries/</a:t>
            </a:r>
            <a:r>
              <a:rPr lang="en-US" dirty="0" err="1" smtClean="0"/>
              <a:t>matchers.rb</a:t>
            </a:r>
            <a:endParaRPr lang="en-US" dirty="0"/>
          </a:p>
        </p:txBody>
      </p:sp>
      <p:sp>
        <p:nvSpPr>
          <p:cNvPr id="9" name="Text Placeholder 8"/>
          <p:cNvSpPr>
            <a:spLocks noGrp="1"/>
          </p:cNvSpPr>
          <p:nvPr>
            <p:ph type="body" sz="quarter" idx="13"/>
          </p:nvPr>
        </p:nvSpPr>
        <p:spPr>
          <a:xfrm>
            <a:off x="1135042" y="2660954"/>
            <a:ext cx="14404273" cy="1306285"/>
          </a:xfrm>
        </p:spPr>
        <p:txBody>
          <a:bodyPr/>
          <a:lstStyle/>
          <a:p>
            <a:endParaRPr lang="en-US" dirty="0"/>
          </a:p>
        </p:txBody>
      </p:sp>
    </p:spTree>
    <p:extLst>
      <p:ext uri="{BB962C8B-B14F-4D97-AF65-F5344CB8AC3E}">
        <p14:creationId xmlns:p14="http://schemas.microsoft.com/office/powerpoint/2010/main" val="25276819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ChefSpec's</a:t>
            </a:r>
            <a:r>
              <a:rPr lang="en-US" dirty="0" smtClean="0"/>
              <a:t> </a:t>
            </a:r>
            <a:r>
              <a:rPr lang="en-US" dirty="0" err="1" smtClean="0"/>
              <a:t>step_into</a:t>
            </a:r>
            <a:endParaRPr lang="en-US" dirty="0"/>
          </a:p>
        </p:txBody>
      </p:sp>
      <p:sp>
        <p:nvSpPr>
          <p:cNvPr id="3" name="Subtitle 2"/>
          <p:cNvSpPr>
            <a:spLocks noGrp="1"/>
          </p:cNvSpPr>
          <p:nvPr>
            <p:ph type="subTitle" idx="1"/>
          </p:nvPr>
        </p:nvSpPr>
        <p:spPr>
          <a:xfrm>
            <a:off x="1671638" y="3271838"/>
            <a:ext cx="12319000" cy="3789362"/>
          </a:xfrm>
        </p:spPr>
        <p:txBody>
          <a:bodyPr/>
          <a:lstStyle/>
          <a:p>
            <a:r>
              <a:rPr lang="en-US" dirty="0" err="1"/>
              <a:t>ChefSpec</a:t>
            </a:r>
            <a:r>
              <a:rPr lang="en-US" dirty="0"/>
              <a:t> overrides all providers to take no action (otherwise it would actually converge your system). This means that the steps inside your </a:t>
            </a:r>
            <a:r>
              <a:rPr lang="en-US" dirty="0" smtClean="0"/>
              <a:t>custom resource are </a:t>
            </a:r>
            <a:r>
              <a:rPr lang="en-US" dirty="0"/>
              <a:t>not actually executed. If </a:t>
            </a:r>
            <a:r>
              <a:rPr lang="en-US" dirty="0" smtClean="0"/>
              <a:t>a custom resource performs </a:t>
            </a:r>
            <a:r>
              <a:rPr lang="en-US" dirty="0"/>
              <a:t>actions, those actions are never executed or added to the resource collection.</a:t>
            </a:r>
          </a:p>
          <a:p>
            <a:endParaRPr lang="en-US" dirty="0"/>
          </a:p>
          <a:p>
            <a:r>
              <a:rPr lang="en-US" dirty="0"/>
              <a:t>In order to run the actions exposed by your </a:t>
            </a:r>
            <a:r>
              <a:rPr lang="en-US" dirty="0" smtClean="0"/>
              <a:t>custom resource, </a:t>
            </a:r>
            <a:r>
              <a:rPr lang="en-US" dirty="0"/>
              <a:t>you have to explicitly tell the Runner to step into </a:t>
            </a:r>
            <a:r>
              <a:rPr lang="en-US" dirty="0" smtClean="0"/>
              <a:t>it.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/SKM4L3</a:t>
            </a:r>
            <a:endParaRPr lang="en-US" sz="3200" dirty="0" smtClean="0"/>
          </a:p>
        </p:txBody>
      </p:sp>
    </p:spTree>
    <p:extLst>
      <p:ext uri="{BB962C8B-B14F-4D97-AF65-F5344CB8AC3E}">
        <p14:creationId xmlns:p14="http://schemas.microsoft.com/office/powerpoint/2010/main" val="16773583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Stepping to the Custom Resource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require '</a:t>
            </a:r>
            <a:r>
              <a:rPr lang="en-US" dirty="0" err="1"/>
              <a:t>spec_helper</a:t>
            </a:r>
            <a:r>
              <a:rPr lang="en-US" dirty="0"/>
              <a:t>'</a:t>
            </a:r>
          </a:p>
          <a:p>
            <a:endParaRPr lang="en-US" dirty="0"/>
          </a:p>
          <a:p>
            <a:r>
              <a:rPr lang="en-US" dirty="0"/>
              <a:t>describe 'ark'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a:t>(</a:t>
            </a:r>
            <a:r>
              <a:rPr lang="en-US" dirty="0" err="1"/>
              <a:t>node_attributes.merge</a:t>
            </a:r>
            <a:r>
              <a:rPr lang="en-US" dirty="0"/>
              <a:t>(settings).merge(</a:t>
            </a:r>
            <a:r>
              <a:rPr lang="en-US" dirty="0" err="1"/>
              <a:t>step_into</a:t>
            </a:r>
            <a:r>
              <a:rPr lang="en-US" dirty="0"/>
              <a:t>))</a:t>
            </a:r>
          </a:p>
          <a:p>
            <a:r>
              <a:rPr lang="en-US" dirty="0"/>
              <a:t>    </a:t>
            </a:r>
            <a:r>
              <a:rPr lang="en-US" dirty="0" err="1"/>
              <a:t>runner.converge</a:t>
            </a:r>
            <a:r>
              <a:rPr lang="en-US" dirty="0"/>
              <a:t>(</a:t>
            </a:r>
            <a:r>
              <a:rPr lang="en-US" dirty="0" err="1"/>
              <a:t>described_recipe</a:t>
            </a:r>
            <a:r>
              <a:rPr lang="en-US" dirty="0"/>
              <a:t>)</a:t>
            </a:r>
          </a:p>
          <a:p>
            <a:r>
              <a:rPr lang="en-US" dirty="0"/>
              <a:t>    runner</a:t>
            </a:r>
          </a:p>
          <a:p>
            <a:r>
              <a:rPr lang="en-US" dirty="0"/>
              <a:t>  end</a:t>
            </a:r>
          </a:p>
          <a:p>
            <a:endParaRPr lang="en-US" dirty="0"/>
          </a:p>
          <a:p>
            <a:r>
              <a:rPr lang="en-US" dirty="0"/>
              <a:t>  # This is required to test the internal components of a LWRP </a:t>
            </a:r>
            <a:r>
              <a:rPr lang="en-US" dirty="0" smtClean="0"/>
              <a:t>/ Custom </a:t>
            </a:r>
            <a:r>
              <a:rPr lang="en-US" dirty="0"/>
              <a:t>Resource</a:t>
            </a:r>
          </a:p>
          <a:p>
            <a:r>
              <a:rPr lang="en-US" dirty="0"/>
              <a:t>  # @see https://</a:t>
            </a:r>
            <a:r>
              <a:rPr lang="en-US" dirty="0" err="1"/>
              <a:t>github.com</a:t>
            </a:r>
            <a:r>
              <a:rPr lang="en-US" dirty="0"/>
              <a:t>/</a:t>
            </a:r>
            <a:r>
              <a:rPr lang="en-US" dirty="0" err="1"/>
              <a:t>sethvargo</a:t>
            </a:r>
            <a:r>
              <a:rPr lang="en-US" dirty="0"/>
              <a:t>/</a:t>
            </a:r>
            <a:r>
              <a:rPr lang="en-US" dirty="0" err="1"/>
              <a:t>chefspec#testing-lwrps</a:t>
            </a:r>
            <a:endParaRPr lang="en-US" dirty="0"/>
          </a:p>
          <a:p>
            <a:r>
              <a:rPr lang="en-US" dirty="0"/>
              <a:t>  let(:</a:t>
            </a:r>
            <a:r>
              <a:rPr lang="en-US" dirty="0" err="1"/>
              <a:t>step_into</a:t>
            </a:r>
            <a:r>
              <a:rPr lang="en-US" dirty="0"/>
              <a:t>) do</a:t>
            </a:r>
          </a:p>
          <a:p>
            <a:r>
              <a:rPr lang="en-US" dirty="0"/>
              <a:t>    { </a:t>
            </a:r>
            <a:r>
              <a:rPr lang="en-US" dirty="0" err="1"/>
              <a:t>step_into</a:t>
            </a:r>
            <a:r>
              <a:rPr lang="en-US" dirty="0"/>
              <a:t>: ['ark'] }</a:t>
            </a:r>
          </a:p>
          <a:p>
            <a:r>
              <a:rPr lang="en-US" dirty="0"/>
              <a:t>  </a:t>
            </a:r>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~/ark</a:t>
            </a:r>
            <a:r>
              <a:rPr lang="en-US" dirty="0" smtClean="0"/>
              <a:t>/spec/unit/resources/</a:t>
            </a:r>
            <a:r>
              <a:rPr lang="en-US" dirty="0" err="1" smtClean="0"/>
              <a:t>default_spec.rb</a:t>
            </a:r>
            <a:endParaRPr lang="en-US" dirty="0"/>
          </a:p>
        </p:txBody>
      </p:sp>
      <p:sp>
        <p:nvSpPr>
          <p:cNvPr id="6" name="Text Placeholder 5"/>
          <p:cNvSpPr>
            <a:spLocks noGrp="1"/>
          </p:cNvSpPr>
          <p:nvPr>
            <p:ph type="body" sz="quarter" idx="13"/>
          </p:nvPr>
        </p:nvSpPr>
        <p:spPr>
          <a:xfrm>
            <a:off x="1135042" y="6389350"/>
            <a:ext cx="14404273" cy="1230650"/>
          </a:xfrm>
        </p:spPr>
        <p:txBody>
          <a:bodyPr/>
          <a:lstStyle/>
          <a:p>
            <a:endParaRPr lang="en-US"/>
          </a:p>
        </p:txBody>
      </p:sp>
      <p:sp>
        <p:nvSpPr>
          <p:cNvPr id="7" name="Text Placeholder 5"/>
          <p:cNvSpPr>
            <a:spLocks noGrp="1"/>
          </p:cNvSpPr>
          <p:nvPr>
            <p:ph type="body" sz="quarter" idx="13"/>
          </p:nvPr>
        </p:nvSpPr>
        <p:spPr>
          <a:xfrm>
            <a:off x="11753089" y="3828288"/>
            <a:ext cx="1597152" cy="402336"/>
          </a:xfrm>
        </p:spPr>
        <p:txBody>
          <a:bodyPr/>
          <a:lstStyle/>
          <a:p>
            <a:endParaRPr lang="en-US" dirty="0"/>
          </a:p>
        </p:txBody>
      </p:sp>
    </p:spTree>
    <p:extLst>
      <p:ext uri="{BB962C8B-B14F-4D97-AF65-F5344CB8AC3E}">
        <p14:creationId xmlns:p14="http://schemas.microsoft.com/office/powerpoint/2010/main" val="32311251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Stepping Into Gives You Visibility Into the Resource</a:t>
            </a:r>
            <a:endParaRPr lang="en-US" sz="4400" dirty="0"/>
          </a:p>
        </p:txBody>
      </p:sp>
      <p:sp>
        <p:nvSpPr>
          <p:cNvPr id="4" name="Rectangle 3"/>
          <p:cNvSpPr/>
          <p:nvPr/>
        </p:nvSpPr>
        <p:spPr bwMode="auto">
          <a:xfrm>
            <a:off x="622574" y="2322696"/>
            <a:ext cx="972346" cy="972346"/>
          </a:xfrm>
          <a:prstGeom prst="rect">
            <a:avLst/>
          </a:prstGeom>
          <a:noFill/>
          <a:ln w="38100">
            <a:solidFill>
              <a:srgbClr val="FF00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solidFill>
                  <a:srgbClr val="FF0000"/>
                </a:solidFill>
              </a:rPr>
              <a:t>R</a:t>
            </a:r>
            <a:r>
              <a:rPr lang="en-US" sz="4000" b="1" baseline="-25000" dirty="0">
                <a:solidFill>
                  <a:srgbClr val="FF0000"/>
                </a:solidFill>
              </a:rPr>
              <a:t>0</a:t>
            </a:r>
            <a:endParaRPr lang="en-US" sz="4000" b="1" baseline="-25000" dirty="0" smtClean="0">
              <a:solidFill>
                <a:srgbClr val="FF0000"/>
              </a:solidFill>
            </a:endParaRPr>
          </a:p>
        </p:txBody>
      </p:sp>
      <p:sp>
        <p:nvSpPr>
          <p:cNvPr id="6" name="TextBox 5"/>
          <p:cNvSpPr txBox="1"/>
          <p:nvPr/>
        </p:nvSpPr>
        <p:spPr bwMode="white">
          <a:xfrm>
            <a:off x="1725043" y="2514201"/>
            <a:ext cx="3121152" cy="486173"/>
          </a:xfrm>
          <a:prstGeom prst="rect">
            <a:avLst/>
          </a:prstGeom>
        </p:spPr>
        <p:txBody>
          <a:bodyPr vert="horz" wrap="square" lIns="91440" tIns="91440" rIns="91440" bIns="91440" rtlCol="0">
            <a:noAutofit/>
          </a:bodyPr>
          <a:lstStyle/>
          <a:p>
            <a:r>
              <a:rPr lang="en-US" sz="2800" b="1" dirty="0" smtClean="0">
                <a:latin typeface="Courier New" charset="0"/>
                <a:ea typeface="Courier New" charset="0"/>
                <a:cs typeface="Courier New" charset="0"/>
              </a:rPr>
              <a:t>ark</a:t>
            </a:r>
          </a:p>
        </p:txBody>
      </p:sp>
      <p:cxnSp>
        <p:nvCxnSpPr>
          <p:cNvPr id="9" name="Straight Connector 8"/>
          <p:cNvCxnSpPr/>
          <p:nvPr/>
        </p:nvCxnSpPr>
        <p:spPr>
          <a:xfrm>
            <a:off x="622574" y="3450336"/>
            <a:ext cx="972346" cy="5101"/>
          </a:xfrm>
          <a:prstGeom prst="line">
            <a:avLst/>
          </a:prstGeom>
          <a:ln w="63500">
            <a:solidFill>
              <a:srgbClr val="FF0000"/>
            </a:solidFill>
          </a:ln>
        </p:spPr>
        <p:style>
          <a:lnRef idx="3">
            <a:schemeClr val="accent1"/>
          </a:lnRef>
          <a:fillRef idx="0">
            <a:schemeClr val="accent1"/>
          </a:fillRef>
          <a:effectRef idx="2">
            <a:schemeClr val="accent1"/>
          </a:effectRef>
          <a:fontRef idx="minor">
            <a:schemeClr val="tx1"/>
          </a:fontRef>
        </p:style>
      </p:cxnSp>
      <p:sp>
        <p:nvSpPr>
          <p:cNvPr id="10" name="Rectangle 9"/>
          <p:cNvSpPr/>
          <p:nvPr/>
        </p:nvSpPr>
        <p:spPr bwMode="auto">
          <a:xfrm>
            <a:off x="2131368" y="4437527"/>
            <a:ext cx="972346" cy="972346"/>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smtClean="0">
                <a:gradFill>
                  <a:gsLst>
                    <a:gs pos="0">
                      <a:srgbClr val="FFFFFF"/>
                    </a:gs>
                    <a:gs pos="100000">
                      <a:srgbClr val="FFFFFF"/>
                    </a:gs>
                  </a:gsLst>
                  <a:lin ang="5400000" scaled="0"/>
                </a:gradFill>
              </a:rPr>
              <a:t>1</a:t>
            </a:r>
          </a:p>
        </p:txBody>
      </p:sp>
      <p:sp>
        <p:nvSpPr>
          <p:cNvPr id="11" name="Rectangle 10"/>
          <p:cNvSpPr/>
          <p:nvPr/>
        </p:nvSpPr>
        <p:spPr bwMode="auto">
          <a:xfrm>
            <a:off x="3354307" y="4460406"/>
            <a:ext cx="972346" cy="972346"/>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a:gradFill>
                  <a:gsLst>
                    <a:gs pos="0">
                      <a:srgbClr val="FFFFFF"/>
                    </a:gs>
                    <a:gs pos="100000">
                      <a:srgbClr val="FFFFFF"/>
                    </a:gs>
                  </a:gsLst>
                  <a:lin ang="5400000" scaled="0"/>
                </a:gradFill>
              </a:rPr>
              <a:t>2</a:t>
            </a:r>
            <a:endParaRPr lang="en-US" sz="4000" b="1" baseline="-25000" dirty="0" smtClean="0">
              <a:gradFill>
                <a:gsLst>
                  <a:gs pos="0">
                    <a:srgbClr val="FFFFFF"/>
                  </a:gs>
                  <a:gs pos="100000">
                    <a:srgbClr val="FFFFFF"/>
                  </a:gs>
                </a:gsLst>
                <a:lin ang="5400000" scaled="0"/>
              </a:gradFill>
            </a:endParaRPr>
          </a:p>
        </p:txBody>
      </p:sp>
      <p:sp>
        <p:nvSpPr>
          <p:cNvPr id="12" name="Rectangle 11"/>
          <p:cNvSpPr/>
          <p:nvPr/>
        </p:nvSpPr>
        <p:spPr bwMode="auto">
          <a:xfrm>
            <a:off x="4577246" y="4460406"/>
            <a:ext cx="972346" cy="972346"/>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a:gradFill>
                  <a:gsLst>
                    <a:gs pos="0">
                      <a:srgbClr val="FFFFFF"/>
                    </a:gs>
                    <a:gs pos="100000">
                      <a:srgbClr val="FFFFFF"/>
                    </a:gs>
                  </a:gsLst>
                  <a:lin ang="5400000" scaled="0"/>
                </a:gradFill>
              </a:rPr>
              <a:t>3</a:t>
            </a:r>
            <a:endParaRPr lang="en-US" sz="4000" b="1" baseline="-25000" dirty="0" smtClean="0">
              <a:gradFill>
                <a:gsLst>
                  <a:gs pos="0">
                    <a:srgbClr val="FFFFFF"/>
                  </a:gs>
                  <a:gs pos="100000">
                    <a:srgbClr val="FFFFFF"/>
                  </a:gs>
                </a:gsLst>
                <a:lin ang="5400000" scaled="0"/>
              </a:gradFill>
            </a:endParaRPr>
          </a:p>
        </p:txBody>
      </p:sp>
      <p:sp>
        <p:nvSpPr>
          <p:cNvPr id="13" name="Rectangle 12"/>
          <p:cNvSpPr/>
          <p:nvPr/>
        </p:nvSpPr>
        <p:spPr bwMode="auto">
          <a:xfrm>
            <a:off x="5800185" y="4460406"/>
            <a:ext cx="972346" cy="972346"/>
          </a:xfrm>
          <a:prstGeom prst="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a:gradFill>
                  <a:gsLst>
                    <a:gs pos="0">
                      <a:srgbClr val="FFFFFF"/>
                    </a:gs>
                    <a:gs pos="100000">
                      <a:srgbClr val="FFFFFF"/>
                    </a:gs>
                  </a:gsLst>
                  <a:lin ang="5400000" scaled="0"/>
                </a:gradFill>
              </a:rPr>
              <a:t>4</a:t>
            </a:r>
            <a:endParaRPr lang="en-US" sz="4000" b="1" baseline="-25000" dirty="0" smtClean="0">
              <a:gradFill>
                <a:gsLst>
                  <a:gs pos="0">
                    <a:srgbClr val="FFFFFF"/>
                  </a:gs>
                  <a:gs pos="100000">
                    <a:srgbClr val="FFFFFF"/>
                  </a:gs>
                </a:gsLst>
                <a:lin ang="5400000" scaled="0"/>
              </a:gradFill>
            </a:endParaRPr>
          </a:p>
        </p:txBody>
      </p:sp>
      <p:sp>
        <p:nvSpPr>
          <p:cNvPr id="14" name="Rectangle 13"/>
          <p:cNvSpPr/>
          <p:nvPr/>
        </p:nvSpPr>
        <p:spPr bwMode="auto">
          <a:xfrm>
            <a:off x="7023124" y="4437527"/>
            <a:ext cx="972346" cy="972346"/>
          </a:xfrm>
          <a:prstGeom prst="rect">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a:gradFill>
                  <a:gsLst>
                    <a:gs pos="0">
                      <a:srgbClr val="FFFFFF"/>
                    </a:gs>
                    <a:gs pos="100000">
                      <a:srgbClr val="FFFFFF"/>
                    </a:gs>
                  </a:gsLst>
                  <a:lin ang="5400000" scaled="0"/>
                </a:gradFill>
              </a:rPr>
              <a:t>5</a:t>
            </a:r>
            <a:endParaRPr lang="en-US" sz="4000" b="1" baseline="-25000" dirty="0" smtClean="0">
              <a:gradFill>
                <a:gsLst>
                  <a:gs pos="0">
                    <a:srgbClr val="FFFFFF"/>
                  </a:gs>
                  <a:gs pos="100000">
                    <a:srgbClr val="FFFFFF"/>
                  </a:gs>
                </a:gsLst>
                <a:lin ang="5400000" scaled="0"/>
              </a:gradFill>
            </a:endParaRPr>
          </a:p>
        </p:txBody>
      </p:sp>
      <p:sp>
        <p:nvSpPr>
          <p:cNvPr id="23" name="Rectangle 22"/>
          <p:cNvSpPr/>
          <p:nvPr/>
        </p:nvSpPr>
        <p:spPr bwMode="auto">
          <a:xfrm>
            <a:off x="8282158" y="4437527"/>
            <a:ext cx="972346" cy="972346"/>
          </a:xfrm>
          <a:prstGeom prst="rect">
            <a:avLst/>
          </a:prstGeom>
          <a:solidFill>
            <a:srgbClr val="575757"/>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smtClean="0">
                <a:gradFill>
                  <a:gsLst>
                    <a:gs pos="0">
                      <a:srgbClr val="FFFFFF"/>
                    </a:gs>
                    <a:gs pos="100000">
                      <a:srgbClr val="FFFFFF"/>
                    </a:gs>
                  </a:gsLst>
                  <a:lin ang="5400000" scaled="0"/>
                </a:gradFill>
              </a:rPr>
              <a:t>6</a:t>
            </a:r>
          </a:p>
        </p:txBody>
      </p:sp>
      <p:sp>
        <p:nvSpPr>
          <p:cNvPr id="24" name="Rectangle 23"/>
          <p:cNvSpPr/>
          <p:nvPr/>
        </p:nvSpPr>
        <p:spPr bwMode="auto">
          <a:xfrm>
            <a:off x="9557513" y="4401311"/>
            <a:ext cx="972346" cy="972346"/>
          </a:xfrm>
          <a:prstGeom prst="rect">
            <a:avLst/>
          </a:prstGeom>
          <a:solidFill>
            <a:srgbClr val="408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smtClean="0">
                <a:gradFill>
                  <a:gsLst>
                    <a:gs pos="0">
                      <a:srgbClr val="FFFFFF"/>
                    </a:gs>
                    <a:gs pos="100000">
                      <a:srgbClr val="FFFFFF"/>
                    </a:gs>
                  </a:gsLst>
                  <a:lin ang="5400000" scaled="0"/>
                </a:gradFill>
              </a:rPr>
              <a:t>7</a:t>
            </a:r>
          </a:p>
        </p:txBody>
      </p:sp>
      <p:sp>
        <p:nvSpPr>
          <p:cNvPr id="25" name="Rectangle 24"/>
          <p:cNvSpPr/>
          <p:nvPr/>
        </p:nvSpPr>
        <p:spPr bwMode="auto">
          <a:xfrm>
            <a:off x="10832868" y="4409453"/>
            <a:ext cx="972346" cy="972346"/>
          </a:xfrm>
          <a:prstGeom prst="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smtClean="0">
                <a:gradFill>
                  <a:gsLst>
                    <a:gs pos="0">
                      <a:srgbClr val="FFFFFF"/>
                    </a:gs>
                    <a:gs pos="100000">
                      <a:srgbClr val="FFFFFF"/>
                    </a:gs>
                  </a:gsLst>
                  <a:lin ang="5400000" scaled="0"/>
                </a:gradFill>
              </a:rPr>
              <a:t>R</a:t>
            </a:r>
            <a:r>
              <a:rPr lang="en-US" sz="4000" b="1" baseline="-25000" dirty="0">
                <a:gradFill>
                  <a:gsLst>
                    <a:gs pos="0">
                      <a:srgbClr val="FFFFFF"/>
                    </a:gs>
                    <a:gs pos="100000">
                      <a:srgbClr val="FFFFFF"/>
                    </a:gs>
                  </a:gsLst>
                  <a:lin ang="5400000" scaled="0"/>
                </a:gradFill>
              </a:rPr>
              <a:t>8</a:t>
            </a:r>
            <a:endParaRPr lang="en-US" sz="4000" b="1" baseline="-25000" dirty="0" smtClean="0">
              <a:gradFill>
                <a:gsLst>
                  <a:gs pos="0">
                    <a:srgbClr val="FFFFFF"/>
                  </a:gs>
                  <a:gs pos="100000">
                    <a:srgbClr val="FFFFFF"/>
                  </a:gs>
                </a:gsLst>
                <a:lin ang="5400000" scaled="0"/>
              </a:gradFill>
            </a:endParaRPr>
          </a:p>
        </p:txBody>
      </p:sp>
      <p:sp>
        <p:nvSpPr>
          <p:cNvPr id="26" name="TextBox 25"/>
          <p:cNvSpPr txBox="1"/>
          <p:nvPr/>
        </p:nvSpPr>
        <p:spPr bwMode="white">
          <a:xfrm>
            <a:off x="1725043" y="3162282"/>
            <a:ext cx="10094976" cy="560832"/>
          </a:xfrm>
          <a:prstGeom prst="rect">
            <a:avLst/>
          </a:prstGeom>
        </p:spPr>
        <p:txBody>
          <a:bodyPr vert="horz" wrap="square" lIns="91440" tIns="91440" rIns="91440" bIns="91440" rtlCol="0">
            <a:normAutofit/>
          </a:bodyPr>
          <a:lstStyle/>
          <a:p>
            <a:r>
              <a:rPr lang="en-US" b="1" dirty="0" err="1" smtClean="0">
                <a:latin typeface="Courier New" charset="0"/>
                <a:ea typeface="Courier New" charset="0"/>
                <a:cs typeface="Courier New" charset="0"/>
              </a:rPr>
              <a:t>ChefSpec</a:t>
            </a:r>
            <a:r>
              <a:rPr lang="en-US" b="1" dirty="0" smtClean="0">
                <a:latin typeface="Courier New" charset="0"/>
                <a:ea typeface="Courier New" charset="0"/>
                <a:cs typeface="Courier New" charset="0"/>
              </a:rPr>
              <a:t>::</a:t>
            </a:r>
            <a:r>
              <a:rPr lang="en-US" b="1" dirty="0" err="1" smtClean="0">
                <a:latin typeface="Courier New" charset="0"/>
                <a:ea typeface="Courier New" charset="0"/>
                <a:cs typeface="Courier New" charset="0"/>
              </a:rPr>
              <a:t>SoloRunner.new</a:t>
            </a:r>
            <a:r>
              <a:rPr lang="en-US" b="1" dirty="0" smtClean="0">
                <a:latin typeface="Courier New" charset="0"/>
                <a:ea typeface="Courier New" charset="0"/>
                <a:cs typeface="Courier New" charset="0"/>
              </a:rPr>
              <a:t>(</a:t>
            </a:r>
            <a:r>
              <a:rPr lang="en-US" b="1" dirty="0" err="1" smtClean="0">
                <a:latin typeface="Courier New" charset="0"/>
                <a:ea typeface="Courier New" charset="0"/>
                <a:cs typeface="Courier New" charset="0"/>
              </a:rPr>
              <a:t>step_into</a:t>
            </a:r>
            <a:r>
              <a:rPr lang="en-US" b="1" dirty="0" smtClean="0">
                <a:latin typeface="Courier New" charset="0"/>
                <a:ea typeface="Courier New" charset="0"/>
                <a:cs typeface="Courier New" charset="0"/>
              </a:rPr>
              <a:t>: 'ark')</a:t>
            </a:r>
          </a:p>
        </p:txBody>
      </p:sp>
      <p:sp>
        <p:nvSpPr>
          <p:cNvPr id="27" name="Bent-Up Arrow 26"/>
          <p:cNvSpPr/>
          <p:nvPr/>
        </p:nvSpPr>
        <p:spPr bwMode="auto">
          <a:xfrm rot="5400000">
            <a:off x="599495" y="3857578"/>
            <a:ext cx="1712223" cy="969264"/>
          </a:xfrm>
          <a:prstGeom prst="bentUpArrow">
            <a:avLst>
              <a:gd name="adj1" fmla="val 25000"/>
              <a:gd name="adj2" fmla="val 24627"/>
              <a:gd name="adj3" fmla="val 25000"/>
            </a:avLst>
          </a:prstGeom>
          <a:solidFill>
            <a:srgbClr val="FF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664627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Stepping into Allows Testing of Resources</a:t>
            </a:r>
            <a:endParaRPr lang="en-US" dirty="0"/>
          </a:p>
        </p:txBody>
      </p:sp>
      <p:sp>
        <p:nvSpPr>
          <p:cNvPr id="3" name="Content Placeholder 2"/>
          <p:cNvSpPr>
            <a:spLocks noGrp="1"/>
          </p:cNvSpPr>
          <p:nvPr>
            <p:ph sz="quarter" idx="10"/>
          </p:nvPr>
        </p:nvSpPr>
        <p:spPr/>
        <p:txBody>
          <a:bodyPr>
            <a:normAutofit fontScale="77500" lnSpcReduction="20000"/>
          </a:bodyPr>
          <a:lstStyle/>
          <a:p>
            <a:endParaRPr lang="en-US" dirty="0" smtClean="0"/>
          </a:p>
          <a:p>
            <a:r>
              <a:rPr lang="en-US" dirty="0"/>
              <a:t> </a:t>
            </a:r>
            <a:r>
              <a:rPr lang="en-US" dirty="0" smtClean="0"/>
              <a:t> describe </a:t>
            </a:r>
            <a:r>
              <a:rPr lang="en-US" dirty="0"/>
              <a:t>'install' do</a:t>
            </a:r>
          </a:p>
          <a:p>
            <a:r>
              <a:rPr lang="en-US" dirty="0"/>
              <a:t>    let(:</a:t>
            </a:r>
            <a:r>
              <a:rPr lang="en-US" dirty="0" err="1"/>
              <a:t>described_recipe</a:t>
            </a:r>
            <a:r>
              <a:rPr lang="en-US" dirty="0"/>
              <a:t>) { '</a:t>
            </a:r>
            <a:r>
              <a:rPr lang="en-US" dirty="0" err="1"/>
              <a:t>ark_spec</a:t>
            </a:r>
            <a:r>
              <a:rPr lang="en-US" dirty="0"/>
              <a:t>::install' }</a:t>
            </a:r>
          </a:p>
          <a:p>
            <a:endParaRPr lang="en-US" dirty="0"/>
          </a:p>
          <a:p>
            <a:r>
              <a:rPr lang="en-US" dirty="0"/>
              <a:t>    it 'generates the expected resources with the expected </a:t>
            </a:r>
            <a:r>
              <a:rPr lang="en-US" dirty="0" err="1" smtClean="0"/>
              <a:t>acti</a:t>
            </a:r>
            <a:r>
              <a:rPr lang="en-US" dirty="0" smtClean="0"/>
              <a:t>... </a:t>
            </a:r>
            <a:r>
              <a:rPr lang="en-US" dirty="0"/>
              <a:t>notifications' do</a:t>
            </a:r>
          </a:p>
          <a:p>
            <a:r>
              <a:rPr lang="en-US" dirty="0"/>
              <a:t>      expect(</a:t>
            </a:r>
            <a:r>
              <a:rPr lang="en-US" dirty="0" err="1"/>
              <a:t>chef_run</a:t>
            </a:r>
            <a:r>
              <a:rPr lang="en-US" dirty="0"/>
              <a:t>).to </a:t>
            </a:r>
            <a:r>
              <a:rPr lang="en-US" dirty="0" err="1"/>
              <a:t>install_ark</a:t>
            </a:r>
            <a:r>
              <a:rPr lang="en-US" dirty="0"/>
              <a:t>('</a:t>
            </a:r>
            <a:r>
              <a:rPr lang="en-US" dirty="0" err="1"/>
              <a:t>test_install</a:t>
            </a:r>
            <a:r>
              <a:rPr lang="en-US" dirty="0"/>
              <a:t>')</a:t>
            </a:r>
          </a:p>
          <a:p>
            <a:endParaRPr lang="en-US" dirty="0"/>
          </a:p>
          <a:p>
            <a:r>
              <a:rPr lang="en-US" dirty="0"/>
              <a:t>      expect(</a:t>
            </a:r>
            <a:r>
              <a:rPr lang="en-US" dirty="0" err="1"/>
              <a:t>chef_run</a:t>
            </a:r>
            <a:r>
              <a:rPr lang="en-US" dirty="0"/>
              <a:t>).to </a:t>
            </a:r>
            <a:r>
              <a:rPr lang="en-US" dirty="0" err="1"/>
              <a:t>create_directory</a:t>
            </a:r>
            <a:r>
              <a:rPr lang="en-US" dirty="0"/>
              <a:t>('/</a:t>
            </a:r>
            <a:r>
              <a:rPr lang="en-US" dirty="0" err="1"/>
              <a:t>usr</a:t>
            </a:r>
            <a:r>
              <a:rPr lang="en-US" dirty="0"/>
              <a:t>/local/test_install-2')</a:t>
            </a:r>
          </a:p>
          <a:p>
            <a:r>
              <a:rPr lang="en-US" dirty="0"/>
              <a:t>      resource = </a:t>
            </a:r>
            <a:r>
              <a:rPr lang="en-US" dirty="0" err="1"/>
              <a:t>chef_run.directory</a:t>
            </a:r>
            <a:r>
              <a:rPr lang="en-US" dirty="0"/>
              <a:t>('/</a:t>
            </a:r>
            <a:r>
              <a:rPr lang="en-US" dirty="0" err="1"/>
              <a:t>usr</a:t>
            </a:r>
            <a:r>
              <a:rPr lang="en-US" dirty="0"/>
              <a:t>/local/test_install-2')</a:t>
            </a:r>
          </a:p>
          <a:p>
            <a:r>
              <a:rPr lang="en-US" dirty="0"/>
              <a:t>      expect(resource).to notify('execute[unpack /</a:t>
            </a:r>
            <a:r>
              <a:rPr lang="en-US" dirty="0" err="1"/>
              <a:t>var</a:t>
            </a:r>
            <a:r>
              <a:rPr lang="en-US" dirty="0"/>
              <a:t>/chef/cache/test_install-2.</a:t>
            </a:r>
            <a:r>
              <a:rPr lang="en-US" dirty="0" smtClean="0"/>
              <a:t>t...</a:t>
            </a:r>
          </a:p>
          <a:p>
            <a:endParaRPr lang="en-US" dirty="0" smtClean="0"/>
          </a:p>
          <a:p>
            <a:r>
              <a:rPr lang="en-US" dirty="0" smtClean="0"/>
              <a:t>      </a:t>
            </a:r>
            <a:r>
              <a:rPr lang="en-US" dirty="0"/>
              <a:t>expect(</a:t>
            </a:r>
            <a:r>
              <a:rPr lang="en-US" dirty="0" err="1"/>
              <a:t>chef_run</a:t>
            </a:r>
            <a:r>
              <a:rPr lang="en-US" dirty="0"/>
              <a:t>).to </a:t>
            </a:r>
            <a:r>
              <a:rPr lang="en-US" dirty="0" err="1"/>
              <a:t>create_remote_file</a:t>
            </a:r>
            <a:r>
              <a:rPr lang="en-US" dirty="0"/>
              <a:t>('/</a:t>
            </a:r>
            <a:r>
              <a:rPr lang="en-US" dirty="0" err="1"/>
              <a:t>var</a:t>
            </a:r>
            <a:r>
              <a:rPr lang="en-US" dirty="0"/>
              <a:t>/chef/cache/test_install-2.</a:t>
            </a:r>
            <a:r>
              <a:rPr lang="en-US" dirty="0" smtClean="0"/>
              <a:t>tar....</a:t>
            </a:r>
            <a:endParaRPr lang="en-US" dirty="0"/>
          </a:p>
          <a:p>
            <a:r>
              <a:rPr lang="en-US" dirty="0"/>
              <a:t>      resource = </a:t>
            </a:r>
            <a:r>
              <a:rPr lang="en-US" dirty="0" err="1"/>
              <a:t>chef_run.remote_file</a:t>
            </a:r>
            <a:r>
              <a:rPr lang="en-US" dirty="0"/>
              <a:t>('/</a:t>
            </a:r>
            <a:r>
              <a:rPr lang="en-US" dirty="0" err="1"/>
              <a:t>var</a:t>
            </a:r>
            <a:r>
              <a:rPr lang="en-US" dirty="0"/>
              <a:t>/chef/cache/test_install-2.tar.gz')</a:t>
            </a:r>
          </a:p>
          <a:p>
            <a:r>
              <a:rPr lang="en-US" dirty="0" smtClean="0"/>
              <a:t>      </a:t>
            </a:r>
            <a:r>
              <a:rPr lang="en-US" dirty="0"/>
              <a:t>expect(resource).to notify('execute[unpack /</a:t>
            </a:r>
            <a:r>
              <a:rPr lang="en-US" dirty="0" err="1"/>
              <a:t>var</a:t>
            </a:r>
            <a:r>
              <a:rPr lang="en-US" dirty="0"/>
              <a:t>/chef/cache/test_install-2</a:t>
            </a:r>
            <a:r>
              <a:rPr lang="en-US" dirty="0" smtClean="0"/>
              <a:t>.t...</a:t>
            </a:r>
          </a:p>
          <a:p>
            <a:endParaRPr lang="en-US" dirty="0"/>
          </a:p>
          <a:p>
            <a:r>
              <a:rPr lang="en-US" dirty="0" smtClean="0"/>
              <a:t>      # ... testing other resources within the custom resource action ...</a:t>
            </a:r>
            <a:endParaRPr lang="en-US" dirty="0"/>
          </a:p>
        </p:txBody>
      </p:sp>
      <p:sp>
        <p:nvSpPr>
          <p:cNvPr id="4" name="Text Placeholder 3"/>
          <p:cNvSpPr>
            <a:spLocks noGrp="1"/>
          </p:cNvSpPr>
          <p:nvPr>
            <p:ph type="body" sz="quarter" idx="11"/>
          </p:nvPr>
        </p:nvSpPr>
        <p:spPr/>
        <p:txBody>
          <a:bodyPr/>
          <a:lstStyle/>
          <a:p>
            <a:r>
              <a:rPr lang="en-US" dirty="0" smtClean="0"/>
              <a:t>~/ark</a:t>
            </a:r>
            <a:r>
              <a:rPr lang="en-US" dirty="0" smtClean="0"/>
              <a:t>/spec/unit/resources/</a:t>
            </a:r>
            <a:r>
              <a:rPr lang="en-US" dirty="0" err="1" smtClean="0"/>
              <a:t>default_spec.rb</a:t>
            </a:r>
            <a:endParaRPr lang="en-US" dirty="0"/>
          </a:p>
        </p:txBody>
      </p:sp>
      <p:sp>
        <p:nvSpPr>
          <p:cNvPr id="5" name="Oval 4"/>
          <p:cNvSpPr/>
          <p:nvPr/>
        </p:nvSpPr>
        <p:spPr bwMode="auto">
          <a:xfrm>
            <a:off x="1610542" y="6116695"/>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6" name="Oval 5"/>
          <p:cNvSpPr/>
          <p:nvPr/>
        </p:nvSpPr>
        <p:spPr bwMode="auto">
          <a:xfrm>
            <a:off x="1610542" y="4621906"/>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84452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8081207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90000"/>
              </a:lnSpc>
            </a:pPr>
            <a:r>
              <a:rPr lang="en-US" sz="3200" dirty="0" smtClean="0"/>
              <a:t>Define an `</a:t>
            </a:r>
            <a:r>
              <a:rPr lang="en-US" sz="3200" dirty="0" err="1" smtClean="0"/>
              <a:t>install_with_make_ark</a:t>
            </a:r>
            <a:r>
              <a:rPr lang="en-US" sz="3200" dirty="0" smtClean="0"/>
              <a:t>` </a:t>
            </a:r>
            <a:r>
              <a:rPr lang="en-US" sz="3200" dirty="0" err="1" smtClean="0"/>
              <a:t>ChefSpec</a:t>
            </a:r>
            <a:r>
              <a:rPr lang="en-US" sz="3200" dirty="0" smtClean="0"/>
              <a:t> Resource Matcher</a:t>
            </a:r>
          </a:p>
          <a:p>
            <a:pPr>
              <a:lnSpc>
                <a:spcPct val="90000"/>
              </a:lnSpc>
            </a:pPr>
            <a:endParaRPr lang="en-US" sz="3200" dirty="0" smtClean="0"/>
          </a:p>
          <a:p>
            <a:pPr>
              <a:lnSpc>
                <a:spcPct val="90000"/>
              </a:lnSpc>
            </a:pPr>
            <a:r>
              <a:rPr lang="en-US" sz="3200" dirty="0" smtClean="0"/>
              <a:t>Edit `~/ark/</a:t>
            </a:r>
            <a:r>
              <a:rPr lang="en-US" sz="3200" dirty="0" smtClean="0"/>
              <a:t>spec/unit/</a:t>
            </a:r>
            <a:r>
              <a:rPr lang="en-US" sz="3200" dirty="0" smtClean="0"/>
              <a:t>resources/</a:t>
            </a:r>
            <a:r>
              <a:rPr lang="en-US" sz="3200" dirty="0" err="1" smtClean="0"/>
              <a:t>default_spec.rb</a:t>
            </a:r>
            <a:r>
              <a:rPr lang="en-US" sz="3200" dirty="0" smtClean="0"/>
              <a:t>` and define the '</a:t>
            </a:r>
            <a:r>
              <a:rPr lang="en-US" sz="3200" dirty="0" err="1" smtClean="0"/>
              <a:t>install_with_make</a:t>
            </a:r>
            <a:r>
              <a:rPr lang="en-US" sz="3200" dirty="0" smtClean="0"/>
              <a:t>' example</a:t>
            </a:r>
          </a:p>
          <a:p>
            <a:pPr marL="0" indent="0">
              <a:lnSpc>
                <a:spcPct val="90000"/>
              </a:lnSpc>
              <a:buNone/>
            </a:pPr>
            <a:endParaRPr lang="en-US" sz="3200" dirty="0" smtClean="0"/>
          </a:p>
          <a:p>
            <a:pPr>
              <a:lnSpc>
                <a:spcPct val="90000"/>
              </a:lnSpc>
            </a:pPr>
            <a:r>
              <a:rPr lang="en-US" sz="3200" dirty="0" smtClean="0"/>
              <a:t>Run `chef exec </a:t>
            </a:r>
            <a:r>
              <a:rPr lang="en-US" sz="3200" dirty="0" err="1" smtClean="0"/>
              <a:t>rspec</a:t>
            </a:r>
            <a:r>
              <a:rPr lang="en-US" sz="3200" dirty="0"/>
              <a:t> spec</a:t>
            </a:r>
            <a:r>
              <a:rPr lang="en-US" sz="3200" dirty="0" smtClean="0"/>
              <a:t>/unit/resources</a:t>
            </a:r>
            <a:r>
              <a:rPr lang="en-US" sz="3200" dirty="0" smtClean="0"/>
              <a:t>/</a:t>
            </a:r>
            <a:r>
              <a:rPr lang="en-US" sz="3200" dirty="0" err="1" smtClean="0"/>
              <a:t>default_spec.rb</a:t>
            </a:r>
            <a:r>
              <a:rPr lang="en-US" sz="3200" dirty="0" smtClean="0"/>
              <a:t>`</a:t>
            </a:r>
            <a:endParaRPr lang="en-US" sz="40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The '</a:t>
            </a:r>
            <a:r>
              <a:rPr lang="en-US" dirty="0" err="1" smtClean="0"/>
              <a:t>install_with_make</a:t>
            </a:r>
            <a:r>
              <a:rPr lang="en-US" dirty="0" smtClean="0"/>
              <a:t>' example passes with 100% coverage </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7238679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3962048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w="63500">
          <a:solidFill>
            <a:schemeClr val="accent1"/>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21897</TotalTime>
  <Words>10039</Words>
  <Application>Microsoft Macintosh PowerPoint</Application>
  <PresentationFormat>Custom</PresentationFormat>
  <Paragraphs>1569</Paragraphs>
  <Slides>182</Slides>
  <Notes>52</Notes>
  <HiddenSlides>1</HiddenSlides>
  <MMClips>0</MMClips>
  <ScaleCrop>false</ScaleCrop>
  <HeadingPairs>
    <vt:vector size="4" baseType="variant">
      <vt:variant>
        <vt:lpstr>Theme</vt:lpstr>
      </vt:variant>
      <vt:variant>
        <vt:i4>2</vt:i4>
      </vt:variant>
      <vt:variant>
        <vt:lpstr>Slide Titles</vt:lpstr>
      </vt:variant>
      <vt:variant>
        <vt:i4>182</vt:i4>
      </vt:variant>
    </vt:vector>
  </HeadingPairs>
  <TitlesOfParts>
    <vt:vector size="184" baseType="lpstr">
      <vt:lpstr>Template</vt:lpstr>
      <vt:lpstr>Interaction</vt:lpstr>
      <vt:lpstr>Advanced Dungeons and Testing Dragons</vt:lpstr>
      <vt:lpstr>Franklin Webber</vt:lpstr>
      <vt:lpstr>PowerPoint Presentation</vt:lpstr>
      <vt:lpstr>You</vt:lpstr>
      <vt:lpstr>Introduce Yourself</vt:lpstr>
      <vt:lpstr>Schedule</vt:lpstr>
      <vt:lpstr>Schedule</vt:lpstr>
      <vt:lpstr>Scenario Agenda</vt:lpstr>
      <vt:lpstr>PowerPoint Presentation</vt:lpstr>
      <vt:lpstr>PowerPoint Presentation</vt:lpstr>
      <vt:lpstr>Advanced Dungeons and Testing Dragons</vt:lpstr>
      <vt:lpstr>Finding the Ark</vt:lpstr>
      <vt:lpstr>PowerPoint Presentation</vt:lpstr>
      <vt:lpstr>Finding the Ark</vt:lpstr>
      <vt:lpstr>Changing into the Cookbook Directory</vt:lpstr>
      <vt:lpstr>Executing the Test Suite</vt:lpstr>
      <vt:lpstr>Viewing the Recipe Specification</vt:lpstr>
      <vt:lpstr>Redundancy in the Test Suite</vt:lpstr>
      <vt:lpstr>Finding the Ark</vt:lpstr>
      <vt:lpstr>Power Word: let</vt:lpstr>
      <vt:lpstr>Diagramming the let Helper Method</vt:lpstr>
      <vt:lpstr>Invoking the Helper Method</vt:lpstr>
      <vt:lpstr>Cached Within each Example </vt:lpstr>
      <vt:lpstr>A chef_run with Node Attributes</vt:lpstr>
      <vt:lpstr>Using let to Create Clearer Examples</vt:lpstr>
      <vt:lpstr>A let for each Context</vt:lpstr>
      <vt:lpstr>Overriding a let in a Child Context</vt:lpstr>
      <vt:lpstr>Conjure shared_examples</vt:lpstr>
      <vt:lpstr>Finding Similar Expressed Expectations</vt:lpstr>
      <vt:lpstr>A Place to Share Examples</vt:lpstr>
      <vt:lpstr>Finding the Ark</vt:lpstr>
      <vt:lpstr>Exercise</vt:lpstr>
      <vt:lpstr>Finding the Ark</vt:lpstr>
      <vt:lpstr>Change in to the Cookbook Directory</vt:lpstr>
      <vt:lpstr>Execute the Test Suite</vt:lpstr>
      <vt:lpstr>Edit the Recipe Specification File</vt:lpstr>
      <vt:lpstr>Live Demonstration</vt:lpstr>
      <vt:lpstr>Finding the Ark</vt:lpstr>
      <vt:lpstr>PowerPoint Presentation</vt:lpstr>
      <vt:lpstr>Unraveling the Power of the Ark</vt:lpstr>
      <vt:lpstr>PowerPoint Presentation</vt:lpstr>
      <vt:lpstr>Unraveling the Power of the Ark</vt:lpstr>
      <vt:lpstr>Changing into the Cookbook Directory</vt:lpstr>
      <vt:lpstr>Executing the Test Suite</vt:lpstr>
      <vt:lpstr>Viewing the Recipe Specification</vt:lpstr>
      <vt:lpstr>Reusing More of the Test Suite*</vt:lpstr>
      <vt:lpstr>Unraveling the Power of the Ark</vt:lpstr>
      <vt:lpstr>Prismatic require</vt:lpstr>
      <vt:lpstr>Requiring the spec_helper file</vt:lpstr>
      <vt:lpstr>Viewing the spec_helper file</vt:lpstr>
      <vt:lpstr>Viewing the $LOAD_PATH</vt:lpstr>
      <vt:lpstr>Greater require_relative</vt:lpstr>
      <vt:lpstr>Create helper method</vt:lpstr>
      <vt:lpstr>Viewing the Repetition of Retrieving Attributes</vt:lpstr>
      <vt:lpstr>Refactoring with let to help ease the pain</vt:lpstr>
      <vt:lpstr>Implementing a Helper Method</vt:lpstr>
      <vt:lpstr>Ray of shared_context</vt:lpstr>
      <vt:lpstr>Repeating More than Examples</vt:lpstr>
      <vt:lpstr>Repeating More than Examples</vt:lpstr>
      <vt:lpstr>alias_example_group_to</vt:lpstr>
      <vt:lpstr>Viewing a Spec with include_context</vt:lpstr>
      <vt:lpstr>Refactoring the Spec to auto include the context</vt:lpstr>
      <vt:lpstr>Defining the alias and tying it to the shared_context</vt:lpstr>
      <vt:lpstr>Unraveling the Power of the Ark</vt:lpstr>
      <vt:lpstr>Exercise</vt:lpstr>
      <vt:lpstr>Unraveling the Power of the Ark</vt:lpstr>
      <vt:lpstr>Change in to the Cookbook Directory</vt:lpstr>
      <vt:lpstr>Execute the Test Suite</vt:lpstr>
      <vt:lpstr>Edit the Recipe Specification File</vt:lpstr>
      <vt:lpstr>Live Demonstration</vt:lpstr>
      <vt:lpstr>Unraveling the Power of the Ark</vt:lpstr>
      <vt:lpstr>PowerPoint Presentation</vt:lpstr>
      <vt:lpstr>The Ark's Power Realized</vt:lpstr>
      <vt:lpstr>PowerPoint Presentation</vt:lpstr>
      <vt:lpstr>The Ark's Power Realized</vt:lpstr>
      <vt:lpstr>How is the Ark Used?</vt:lpstr>
      <vt:lpstr>Viewing the Features of the Ark</vt:lpstr>
      <vt:lpstr>Understanding the Path of an Action</vt:lpstr>
      <vt:lpstr>Understanding the Path of an Action</vt:lpstr>
      <vt:lpstr>Understanding the Path of an Action</vt:lpstr>
      <vt:lpstr>How is the Ark Used?</vt:lpstr>
      <vt:lpstr>The Ark's Power Realized</vt:lpstr>
      <vt:lpstr>Fixture Cookbook</vt:lpstr>
      <vt:lpstr>Creating the Fixture Cookbook</vt:lpstr>
      <vt:lpstr>Updating the Dependencies to Fixture Cookbook</vt:lpstr>
      <vt:lpstr>Defining Test Recipes</vt:lpstr>
      <vt:lpstr>Viewing All the Defined Recipes</vt:lpstr>
      <vt:lpstr>Viewing the install Recipe</vt:lpstr>
      <vt:lpstr>Defining the Test for Each Recipe</vt:lpstr>
      <vt:lpstr>Viewing the Tests for each Fixture Recipe</vt:lpstr>
      <vt:lpstr>Defining ChefSpec Matchers</vt:lpstr>
      <vt:lpstr>Defining a ChefSpec Resource Matcher</vt:lpstr>
      <vt:lpstr>ChefSpec's step_into</vt:lpstr>
      <vt:lpstr>Stepping to the Custom Resource</vt:lpstr>
      <vt:lpstr>Stepping Into Gives You Visibility Into the Resource</vt:lpstr>
      <vt:lpstr>Stepping into Allows Testing of Resources</vt:lpstr>
      <vt:lpstr>The Ark's Power Realized</vt:lpstr>
      <vt:lpstr>Exercise</vt:lpstr>
      <vt:lpstr>The Ark's Power Realized</vt:lpstr>
      <vt:lpstr>Change in to the Cookbook Directory</vt:lpstr>
      <vt:lpstr>Execute the Test Suite</vt:lpstr>
      <vt:lpstr>Edit the Resource Specification File</vt:lpstr>
      <vt:lpstr>Live Demonstration</vt:lpstr>
      <vt:lpstr>The Ark's Power Realized</vt:lpstr>
      <vt:lpstr>PowerPoint Presentation</vt:lpstr>
      <vt:lpstr>The Python's Scales</vt:lpstr>
      <vt:lpstr>PowerPoint Presentation</vt:lpstr>
      <vt:lpstr>The Python's Scales</vt:lpstr>
      <vt:lpstr>Viewing the Python's Default Recipe</vt:lpstr>
      <vt:lpstr>Viewing the Python's Default Recipe</vt:lpstr>
      <vt:lpstr>PowerPoint Presentation</vt:lpstr>
      <vt:lpstr>Using the Ark to Slay the Python</vt:lpstr>
      <vt:lpstr>Using the Python's Pip as a Weapon</vt:lpstr>
      <vt:lpstr>The Python's Scales</vt:lpstr>
      <vt:lpstr>Custom Resource</vt:lpstr>
      <vt:lpstr>PowerPoint Presentation</vt:lpstr>
      <vt:lpstr>PowerPoint Presentation</vt:lpstr>
      <vt:lpstr>PowerPoint Presentation</vt:lpstr>
      <vt:lpstr>Changing into the Directory of the Cookbook</vt:lpstr>
      <vt:lpstr>Generating an LWRP in the Cookbook</vt:lpstr>
      <vt:lpstr>Removing the Unnecessary Providers Directory</vt:lpstr>
      <vt:lpstr>Defining the name of the resource</vt:lpstr>
      <vt:lpstr>Custom Resource: action</vt:lpstr>
      <vt:lpstr>Defining an Action</vt:lpstr>
      <vt:lpstr>Defining an Action</vt:lpstr>
      <vt:lpstr>Custom Resource: property</vt:lpstr>
      <vt:lpstr>Defining an Action</vt:lpstr>
      <vt:lpstr>Custom Resource: name_property</vt:lpstr>
      <vt:lpstr>Defining an Action</vt:lpstr>
      <vt:lpstr>The Python's Scales</vt:lpstr>
      <vt:lpstr>Exercise</vt:lpstr>
      <vt:lpstr>The Python's Scales</vt:lpstr>
      <vt:lpstr>Live Demonstration</vt:lpstr>
      <vt:lpstr>The Python's Scales</vt:lpstr>
      <vt:lpstr>PowerPoint Presentation</vt:lpstr>
      <vt:lpstr>Challenging the Golden Cobra</vt:lpstr>
      <vt:lpstr>PowerPoint Presentation</vt:lpstr>
      <vt:lpstr>Challenging the Golden Cobra</vt:lpstr>
      <vt:lpstr>The Golden Cobra Has Requirements</vt:lpstr>
      <vt:lpstr>Viewing the Existing Default Recipe</vt:lpstr>
      <vt:lpstr>Viewing the Existing Default Recipe</vt:lpstr>
      <vt:lpstr>The Golden Cobra Has Requirements</vt:lpstr>
      <vt:lpstr>Challenging the Golden Cobra</vt:lpstr>
      <vt:lpstr>Stubbing Search</vt:lpstr>
      <vt:lpstr>ServerRunner vs SoloRunner</vt:lpstr>
      <vt:lpstr>Viewing a Standard ServerRunner Definition</vt:lpstr>
      <vt:lpstr>Expanding the ServerRunner Definition</vt:lpstr>
      <vt:lpstr>Creating a Data Bag on the Server</vt:lpstr>
      <vt:lpstr>Challenging the Golden Cobra</vt:lpstr>
      <vt:lpstr>Exercise</vt:lpstr>
      <vt:lpstr>Challenging the Golden Cobra</vt:lpstr>
      <vt:lpstr>Live Demonstration</vt:lpstr>
      <vt:lpstr>Challenging the Golden Cobra</vt:lpstr>
      <vt:lpstr>PowerPoint Presentation</vt:lpstr>
      <vt:lpstr>Securing the Power of the Ark</vt:lpstr>
      <vt:lpstr>PowerPoint Presentation</vt:lpstr>
      <vt:lpstr>PowerPoint Presentation</vt:lpstr>
      <vt:lpstr>Securing the Power of the Ark</vt:lpstr>
      <vt:lpstr>Testing Everything Through Recipes</vt:lpstr>
      <vt:lpstr>Securing the Power of the Ark</vt:lpstr>
      <vt:lpstr>Helper Methods</vt:lpstr>
      <vt:lpstr>Include in a Class</vt:lpstr>
      <vt:lpstr>A module Defines Methods</vt:lpstr>
      <vt:lpstr>Including a Module Grants the Object those Methods</vt:lpstr>
      <vt:lpstr>Including a Module Grants the Object those Methods</vt:lpstr>
      <vt:lpstr>Viewing One Helper Method</vt:lpstr>
      <vt:lpstr>Including the Module in a Class</vt:lpstr>
      <vt:lpstr>The Subject Class Does Not Have Everything</vt:lpstr>
      <vt:lpstr>Helper Method has Methods it Calls</vt:lpstr>
      <vt:lpstr>Adding More Methods to the Subject</vt:lpstr>
      <vt:lpstr>The new_resource has it's Own Methods</vt:lpstr>
      <vt:lpstr>Creating a Fake new_resource</vt:lpstr>
      <vt:lpstr>Stubs and Doubles</vt:lpstr>
      <vt:lpstr>Defining Stub methods on an Object</vt:lpstr>
      <vt:lpstr>Returning a new_resource Object</vt:lpstr>
      <vt:lpstr>Defining a Test Double for new_resource</vt:lpstr>
      <vt:lpstr>Securing the Power of the Ark</vt:lpstr>
      <vt:lpstr>Exercise</vt:lpstr>
      <vt:lpstr>Securing the Power of the Ark</vt:lpstr>
      <vt:lpstr>Live Demonstration</vt:lpstr>
      <vt:lpstr>Securing the Power of the Ark</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Test Driven Cookbook Development</dc:title>
  <dc:subject/>
  <dc:creator>Franklin Webber</dc:creator>
  <cp:keywords/>
  <dc:description/>
  <cp:lastModifiedBy>Franklin Webber</cp:lastModifiedBy>
  <cp:revision>2629</cp:revision>
  <cp:lastPrinted>2016-07-11T18:04:44Z</cp:lastPrinted>
  <dcterms:created xsi:type="dcterms:W3CDTF">2012-09-13T17:36:07Z</dcterms:created>
  <dcterms:modified xsi:type="dcterms:W3CDTF">2016-07-11T18:06:23Z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